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6" r:id="rId2"/>
    <p:sldId id="260" r:id="rId3"/>
    <p:sldId id="285" r:id="rId4"/>
    <p:sldId id="281" r:id="rId5"/>
    <p:sldId id="287" r:id="rId6"/>
    <p:sldId id="264" r:id="rId7"/>
    <p:sldId id="265" r:id="rId8"/>
    <p:sldId id="288" r:id="rId9"/>
    <p:sldId id="261" r:id="rId10"/>
    <p:sldId id="267" r:id="rId11"/>
    <p:sldId id="268" r:id="rId12"/>
    <p:sldId id="278" r:id="rId13"/>
    <p:sldId id="269" r:id="rId14"/>
    <p:sldId id="280" r:id="rId15"/>
    <p:sldId id="279" r:id="rId16"/>
    <p:sldId id="272" r:id="rId17"/>
    <p:sldId id="273" r:id="rId18"/>
    <p:sldId id="274" r:id="rId19"/>
    <p:sldId id="275" r:id="rId20"/>
    <p:sldId id="282" r:id="rId21"/>
    <p:sldId id="28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A9C1"/>
    <a:srgbClr val="EB59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1"/>
    <p:restoredTop sz="94694"/>
  </p:normalViewPr>
  <p:slideViewPr>
    <p:cSldViewPr snapToGrid="0" snapToObjects="1">
      <p:cViewPr>
        <p:scale>
          <a:sx n="94" d="100"/>
          <a:sy n="94" d="100"/>
        </p:scale>
        <p:origin x="-376" y="-8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7D9E33-9F57-D044-8001-025D7B8CAB87}" type="datetimeFigureOut">
              <a:rPr lang="it-IT" smtClean="0"/>
              <a:t>03/04/20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C370C7-6D95-EC49-BEC0-1B849EDDAD51}" type="slidenum">
              <a:rPr lang="it-IT" smtClean="0"/>
              <a:t>‹N›</a:t>
            </a:fld>
            <a:endParaRPr lang="it-IT"/>
          </a:p>
        </p:txBody>
      </p:sp>
    </p:spTree>
    <p:extLst>
      <p:ext uri="{BB962C8B-B14F-4D97-AF65-F5344CB8AC3E}">
        <p14:creationId xmlns:p14="http://schemas.microsoft.com/office/powerpoint/2010/main" val="4536451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Innovazione design </a:t>
            </a:r>
            <a:r>
              <a:rPr lang="it-IT" dirty="0" err="1"/>
              <a:t>driven</a:t>
            </a:r>
            <a:endParaRPr lang="it-IT" dirty="0"/>
          </a:p>
          <a:p>
            <a:r>
              <a:rPr lang="it-IT" dirty="0"/>
              <a:t>Sistema complesso e dinamico in continua trasformazione</a:t>
            </a:r>
          </a:p>
        </p:txBody>
      </p:sp>
      <p:sp>
        <p:nvSpPr>
          <p:cNvPr id="4" name="Segnaposto numero diapositiva 3"/>
          <p:cNvSpPr>
            <a:spLocks noGrp="1"/>
          </p:cNvSpPr>
          <p:nvPr>
            <p:ph type="sldNum" sz="quarter" idx="10"/>
          </p:nvPr>
        </p:nvSpPr>
        <p:spPr/>
        <p:txBody>
          <a:bodyPr/>
          <a:lstStyle/>
          <a:p>
            <a:fld id="{98C370C7-6D95-EC49-BEC0-1B849EDDAD51}" type="slidenum">
              <a:rPr lang="it-IT" smtClean="0"/>
              <a:t>3</a:t>
            </a:fld>
            <a:endParaRPr lang="it-IT"/>
          </a:p>
        </p:txBody>
      </p:sp>
    </p:spTree>
    <p:extLst>
      <p:ext uri="{BB962C8B-B14F-4D97-AF65-F5344CB8AC3E}">
        <p14:creationId xmlns:p14="http://schemas.microsoft.com/office/powerpoint/2010/main" val="574086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Arial" charset="0"/>
                <a:ea typeface="ＭＳ Ｐゴシック" charset="0"/>
                <a:cs typeface="ＭＳ Ｐゴシック" charset="0"/>
              </a:defRPr>
            </a:lvl1pPr>
            <a:lvl2pPr marL="742950" indent="-285750">
              <a:defRPr sz="2400">
                <a:solidFill>
                  <a:schemeClr val="bg1"/>
                </a:solidFill>
                <a:latin typeface="Arial" charset="0"/>
                <a:ea typeface="ＭＳ Ｐゴシック" charset="0"/>
              </a:defRPr>
            </a:lvl2pPr>
            <a:lvl3pPr marL="1143000" indent="-228600">
              <a:defRPr sz="2400">
                <a:solidFill>
                  <a:schemeClr val="bg1"/>
                </a:solidFill>
                <a:latin typeface="Arial" charset="0"/>
                <a:ea typeface="ＭＳ Ｐゴシック" charset="0"/>
              </a:defRPr>
            </a:lvl3pPr>
            <a:lvl4pPr marL="1600200" indent="-228600">
              <a:defRPr sz="2400">
                <a:solidFill>
                  <a:schemeClr val="bg1"/>
                </a:solidFill>
                <a:latin typeface="Arial" charset="0"/>
                <a:ea typeface="ＭＳ Ｐゴシック" charset="0"/>
              </a:defRPr>
            </a:lvl4pPr>
            <a:lvl5pPr marL="2057400" indent="-22860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81000"/>
              </a:lnSpc>
              <a:buClr>
                <a:srgbClr val="000000"/>
              </a:buClr>
              <a:buSzPct val="100000"/>
              <a:buFont typeface="Arial" charset="0"/>
              <a:buNone/>
            </a:pPr>
            <a:endParaRPr lang="it-IT" sz="1800"/>
          </a:p>
        </p:txBody>
      </p:sp>
      <p:sp>
        <p:nvSpPr>
          <p:cNvPr id="93187" name="Rectangle 2"/>
          <p:cNvSpPr>
            <a:spLocks noGrp="1" noChangeArrowheads="1"/>
          </p:cNvSpPr>
          <p:nvPr>
            <p:ph type="body"/>
          </p:nvPr>
        </p:nvSpPr>
        <p:spPr>
          <a:xfrm>
            <a:off x="685800" y="4343400"/>
            <a:ext cx="5483225"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r>
              <a:rPr lang="it-IT" dirty="0"/>
              <a:t>I carcerati costano molto</a:t>
            </a:r>
          </a:p>
          <a:p>
            <a:r>
              <a:rPr lang="it-IT" dirty="0"/>
              <a:t>Analisi non sulla</a:t>
            </a:r>
            <a:r>
              <a:rPr lang="it-IT" baseline="0" dirty="0"/>
              <a:t> tipologia dei reati ma sulla provenienza, dimostrando che vengono dagli stessi quartieri</a:t>
            </a:r>
          </a:p>
          <a:p>
            <a:r>
              <a:rPr lang="it-IT" baseline="0" dirty="0"/>
              <a:t>Necessità di definire interventi sul quartiere – in questo caso in un anno è costati 17 milioni di dollari - , utilizzando i finanziamenti della detenzione.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Arial" charset="0"/>
                <a:ea typeface="ＭＳ Ｐゴシック" charset="0"/>
                <a:cs typeface="ＭＳ Ｐゴシック" charset="0"/>
              </a:defRPr>
            </a:lvl1pPr>
            <a:lvl2pPr marL="742950" indent="-285750">
              <a:defRPr sz="2400">
                <a:solidFill>
                  <a:schemeClr val="bg1"/>
                </a:solidFill>
                <a:latin typeface="Arial" charset="0"/>
                <a:ea typeface="ＭＳ Ｐゴシック" charset="0"/>
              </a:defRPr>
            </a:lvl2pPr>
            <a:lvl3pPr marL="1143000" indent="-228600">
              <a:defRPr sz="2400">
                <a:solidFill>
                  <a:schemeClr val="bg1"/>
                </a:solidFill>
                <a:latin typeface="Arial" charset="0"/>
                <a:ea typeface="ＭＳ Ｐゴシック" charset="0"/>
              </a:defRPr>
            </a:lvl3pPr>
            <a:lvl4pPr marL="1600200" indent="-228600">
              <a:defRPr sz="2400">
                <a:solidFill>
                  <a:schemeClr val="bg1"/>
                </a:solidFill>
                <a:latin typeface="Arial" charset="0"/>
                <a:ea typeface="ＭＳ Ｐゴシック" charset="0"/>
              </a:defRPr>
            </a:lvl4pPr>
            <a:lvl5pPr marL="2057400" indent="-22860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81000"/>
              </a:lnSpc>
              <a:buClr>
                <a:srgbClr val="000000"/>
              </a:buClr>
              <a:buSzPct val="100000"/>
              <a:buFont typeface="Arial" charset="0"/>
              <a:buNone/>
            </a:pPr>
            <a:endParaRPr lang="it-IT" sz="1800"/>
          </a:p>
        </p:txBody>
      </p:sp>
      <p:sp>
        <p:nvSpPr>
          <p:cNvPr id="95235" name="Rectangle 2"/>
          <p:cNvSpPr>
            <a:spLocks noGrp="1" noChangeArrowheads="1"/>
          </p:cNvSpPr>
          <p:nvPr>
            <p:ph type="body"/>
          </p:nvPr>
        </p:nvSpPr>
        <p:spPr>
          <a:xfrm>
            <a:off x="685800" y="4343400"/>
            <a:ext cx="5483225"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r>
              <a:rPr lang="it-IT" dirty="0"/>
              <a:t>A Rio de Janeiro </a:t>
            </a:r>
            <a:r>
              <a:rPr lang="it-IT" b="1" dirty="0"/>
              <a:t>8,5 milioni di abitanti non hanno accesso alla rete fognari</a:t>
            </a:r>
            <a:r>
              <a:rPr lang="it-IT" dirty="0"/>
              <a:t>a e </a:t>
            </a:r>
            <a:r>
              <a:rPr lang="it-IT" b="1" dirty="0"/>
              <a:t>più di 2.000 litri di acque reflue arrivano in mare in</a:t>
            </a:r>
            <a:r>
              <a:rPr lang="it-IT" b="1" baseline="0" dirty="0"/>
              <a:t> ogni secondo</a:t>
            </a:r>
            <a:r>
              <a:rPr lang="it-IT" baseline="0" dirty="0"/>
              <a:t>, soluzioni per le acque reflue fondato sul recupero delle acque piovane, fitodepurazione per produrre acqua per piante e animali Partendo da un’analisi attenta del contesto e recuperando conoscenze locali</a:t>
            </a:r>
            <a:endParaRPr lang="it-IT"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Arial" charset="0"/>
                <a:ea typeface="ＭＳ Ｐゴシック" charset="0"/>
                <a:cs typeface="ＭＳ Ｐゴシック" charset="0"/>
              </a:defRPr>
            </a:lvl1pPr>
            <a:lvl2pPr marL="742950" indent="-285750">
              <a:defRPr sz="2400">
                <a:solidFill>
                  <a:schemeClr val="bg1"/>
                </a:solidFill>
                <a:latin typeface="Arial" charset="0"/>
                <a:ea typeface="ＭＳ Ｐゴシック" charset="0"/>
              </a:defRPr>
            </a:lvl2pPr>
            <a:lvl3pPr marL="1143000" indent="-228600">
              <a:defRPr sz="2400">
                <a:solidFill>
                  <a:schemeClr val="bg1"/>
                </a:solidFill>
                <a:latin typeface="Arial" charset="0"/>
                <a:ea typeface="ＭＳ Ｐゴシック" charset="0"/>
              </a:defRPr>
            </a:lvl3pPr>
            <a:lvl4pPr marL="1600200" indent="-228600">
              <a:defRPr sz="2400">
                <a:solidFill>
                  <a:schemeClr val="bg1"/>
                </a:solidFill>
                <a:latin typeface="Arial" charset="0"/>
                <a:ea typeface="ＭＳ Ｐゴシック" charset="0"/>
              </a:defRPr>
            </a:lvl4pPr>
            <a:lvl5pPr marL="2057400" indent="-22860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81000"/>
              </a:lnSpc>
              <a:buClr>
                <a:srgbClr val="000000"/>
              </a:buClr>
              <a:buSzPct val="100000"/>
              <a:buFont typeface="Arial" charset="0"/>
              <a:buNone/>
            </a:pPr>
            <a:endParaRPr lang="it-IT" sz="1800"/>
          </a:p>
        </p:txBody>
      </p:sp>
      <p:sp>
        <p:nvSpPr>
          <p:cNvPr id="99331" name="Rectangle 2"/>
          <p:cNvSpPr>
            <a:spLocks noGrp="1" noChangeArrowheads="1"/>
          </p:cNvSpPr>
          <p:nvPr>
            <p:ph type="body"/>
          </p:nvPr>
        </p:nvSpPr>
        <p:spPr>
          <a:xfrm>
            <a:off x="685800" y="4343400"/>
            <a:ext cx="5483225"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r>
              <a:rPr lang="it-IT" dirty="0"/>
              <a:t>Mattoni realizzati con materiale a base di </a:t>
            </a:r>
            <a:r>
              <a:rPr lang="it-IT" b="1" dirty="0"/>
              <a:t>bucce di mais e micelio di funghi</a:t>
            </a:r>
            <a:r>
              <a:rPr lang="it-IT" dirty="0"/>
              <a:t>, </a:t>
            </a:r>
            <a:r>
              <a:rPr lang="it-IT" b="1" dirty="0"/>
              <a:t>torre che stimola la ventilazione naturale</a:t>
            </a:r>
            <a:r>
              <a:rPr lang="it-IT" dirty="0"/>
              <a:t>, edificio temporaneo </a:t>
            </a:r>
            <a:r>
              <a:rPr lang="it-IT" b="1" dirty="0"/>
              <a:t>compostato al fine dell’estate</a:t>
            </a:r>
          </a:p>
          <a:p>
            <a:r>
              <a:rPr lang="it-IT" b="1" dirty="0"/>
              <a:t>RAFFRESCAMENTO</a:t>
            </a:r>
            <a:r>
              <a:rPr lang="it-IT" b="1" baseline="0" dirty="0"/>
              <a:t> PASSIVO - TORRI DEL VENTO</a:t>
            </a:r>
            <a:endParaRPr lang="it-IT" b="1"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lvl1pPr>
              <a:defRPr sz="2400">
                <a:solidFill>
                  <a:schemeClr val="bg1"/>
                </a:solidFill>
                <a:latin typeface="Arial" charset="0"/>
                <a:ea typeface="ＭＳ Ｐゴシック" charset="0"/>
                <a:cs typeface="ＭＳ Ｐゴシック" charset="0"/>
              </a:defRPr>
            </a:lvl1pPr>
            <a:lvl2pPr marL="742950" indent="-285750">
              <a:defRPr sz="2400">
                <a:solidFill>
                  <a:schemeClr val="bg1"/>
                </a:solidFill>
                <a:latin typeface="Arial" charset="0"/>
                <a:ea typeface="ＭＳ Ｐゴシック" charset="0"/>
              </a:defRPr>
            </a:lvl2pPr>
            <a:lvl3pPr marL="1143000" indent="-228600">
              <a:defRPr sz="2400">
                <a:solidFill>
                  <a:schemeClr val="bg1"/>
                </a:solidFill>
                <a:latin typeface="Arial" charset="0"/>
                <a:ea typeface="ＭＳ Ｐゴシック" charset="0"/>
              </a:defRPr>
            </a:lvl3pPr>
            <a:lvl4pPr marL="1600200" indent="-228600">
              <a:defRPr sz="2400">
                <a:solidFill>
                  <a:schemeClr val="bg1"/>
                </a:solidFill>
                <a:latin typeface="Arial" charset="0"/>
                <a:ea typeface="ＭＳ Ｐゴシック" charset="0"/>
              </a:defRPr>
            </a:lvl4pPr>
            <a:lvl5pPr marL="2057400" indent="-22860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81000"/>
              </a:lnSpc>
              <a:buClr>
                <a:srgbClr val="000000"/>
              </a:buClr>
              <a:buSzPct val="100000"/>
              <a:buFont typeface="Arial" charset="0"/>
              <a:buNone/>
            </a:pPr>
            <a:endParaRPr lang="it-IT" sz="1800"/>
          </a:p>
        </p:txBody>
      </p:sp>
      <p:sp>
        <p:nvSpPr>
          <p:cNvPr id="103427" name="Rectangle 2"/>
          <p:cNvSpPr>
            <a:spLocks noGrp="1" noChangeArrowheads="1"/>
          </p:cNvSpPr>
          <p:nvPr>
            <p:ph type="body"/>
          </p:nvPr>
        </p:nvSpPr>
        <p:spPr>
          <a:xfrm>
            <a:off x="685800" y="4343400"/>
            <a:ext cx="5483225"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r>
              <a:rPr lang="it-IT" dirty="0"/>
              <a:t>Centro di ricerca con sede ad Arles</a:t>
            </a:r>
          </a:p>
          <a:p>
            <a:r>
              <a:rPr lang="it-IT" dirty="0"/>
              <a:t>Biomateriali a partire dalle alghe (proliferazione legata ai cambiamenti climatici) – un problema che diviene risorsa</a:t>
            </a:r>
          </a:p>
          <a:p>
            <a:r>
              <a:rPr lang="it-IT" dirty="0"/>
              <a:t>Sviluppare una biblioteca di alghe e altri materiali viventi e renderla disponibile ai designer, lavorando a fianco di comunità locali del bacino mediterraneo</a:t>
            </a:r>
          </a:p>
          <a:p>
            <a:r>
              <a:rPr lang="it-IT" dirty="0"/>
              <a:t>Prime applicazioni</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Text Box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30051" name="Text Box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Text Box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30051" name="Text Box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rapporto tra problematiche ambientali e sociali</a:t>
            </a:r>
          </a:p>
          <a:p>
            <a:r>
              <a:rPr lang="it-IT" dirty="0" err="1"/>
              <a:t>Strtetto</a:t>
            </a:r>
            <a:r>
              <a:rPr lang="it-IT" dirty="0"/>
              <a:t> legame tra riscaldamento globale e migrazioni</a:t>
            </a:r>
          </a:p>
        </p:txBody>
      </p:sp>
      <p:sp>
        <p:nvSpPr>
          <p:cNvPr id="4" name="Segnaposto numero diapositiva 3"/>
          <p:cNvSpPr>
            <a:spLocks noGrp="1"/>
          </p:cNvSpPr>
          <p:nvPr>
            <p:ph type="sldNum" sz="quarter" idx="10"/>
          </p:nvPr>
        </p:nvSpPr>
        <p:spPr/>
        <p:txBody>
          <a:bodyPr/>
          <a:lstStyle/>
          <a:p>
            <a:fld id="{98C370C7-6D95-EC49-BEC0-1B849EDDAD51}" type="slidenum">
              <a:rPr lang="it-IT" smtClean="0"/>
              <a:t>5</a:t>
            </a:fld>
            <a:endParaRPr lang="it-IT"/>
          </a:p>
        </p:txBody>
      </p:sp>
    </p:spTree>
    <p:extLst>
      <p:ext uri="{BB962C8B-B14F-4D97-AF65-F5344CB8AC3E}">
        <p14:creationId xmlns:p14="http://schemas.microsoft.com/office/powerpoint/2010/main" val="3594940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Text Box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30051" name="Text Box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Text Box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30051" name="Text Box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rapporto tra problematiche ambientali e sociali</a:t>
            </a:r>
          </a:p>
          <a:p>
            <a:r>
              <a:rPr lang="it-IT" dirty="0"/>
              <a:t>Stretto legame tra riscaldamento globale e migrazioni</a:t>
            </a:r>
          </a:p>
        </p:txBody>
      </p:sp>
      <p:sp>
        <p:nvSpPr>
          <p:cNvPr id="4" name="Segnaposto numero diapositiva 3"/>
          <p:cNvSpPr>
            <a:spLocks noGrp="1"/>
          </p:cNvSpPr>
          <p:nvPr>
            <p:ph type="sldNum" sz="quarter" idx="10"/>
          </p:nvPr>
        </p:nvSpPr>
        <p:spPr/>
        <p:txBody>
          <a:bodyPr/>
          <a:lstStyle/>
          <a:p>
            <a:fld id="{98C370C7-6D95-EC49-BEC0-1B849EDDAD51}" type="slidenum">
              <a:rPr lang="it-IT" smtClean="0"/>
              <a:t>9</a:t>
            </a:fld>
            <a:endParaRPr lang="it-IT"/>
          </a:p>
        </p:txBody>
      </p:sp>
    </p:spTree>
    <p:extLst>
      <p:ext uri="{BB962C8B-B14F-4D97-AF65-F5344CB8AC3E}">
        <p14:creationId xmlns:p14="http://schemas.microsoft.com/office/powerpoint/2010/main" val="3594940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lIns="84408" tIns="42204" rIns="84408" bIns="42204" anchor="ctr"/>
          <a:lstStyle>
            <a:lvl1pPr>
              <a:defRPr sz="2400">
                <a:solidFill>
                  <a:schemeClr val="bg1"/>
                </a:solidFill>
                <a:latin typeface="Arial" charset="0"/>
                <a:ea typeface="ＭＳ Ｐゴシック" charset="0"/>
                <a:cs typeface="ＭＳ Ｐゴシック" charset="0"/>
              </a:defRPr>
            </a:lvl1pPr>
            <a:lvl2pPr marL="742950" indent="-285750">
              <a:defRPr sz="2400">
                <a:solidFill>
                  <a:schemeClr val="bg1"/>
                </a:solidFill>
                <a:latin typeface="Arial" charset="0"/>
                <a:ea typeface="ＭＳ Ｐゴシック" charset="0"/>
              </a:defRPr>
            </a:lvl2pPr>
            <a:lvl3pPr marL="1143000" indent="-228600">
              <a:defRPr sz="2400">
                <a:solidFill>
                  <a:schemeClr val="bg1"/>
                </a:solidFill>
                <a:latin typeface="Arial" charset="0"/>
                <a:ea typeface="ＭＳ Ｐゴシック" charset="0"/>
              </a:defRPr>
            </a:lvl3pPr>
            <a:lvl4pPr marL="1600200" indent="-228600">
              <a:defRPr sz="2400">
                <a:solidFill>
                  <a:schemeClr val="bg1"/>
                </a:solidFill>
                <a:latin typeface="Arial" charset="0"/>
                <a:ea typeface="ＭＳ Ｐゴシック" charset="0"/>
              </a:defRPr>
            </a:lvl4pPr>
            <a:lvl5pPr marL="2057400" indent="-22860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81000"/>
              </a:lnSpc>
              <a:buFont typeface="Arial" charset="0"/>
              <a:buNone/>
            </a:pPr>
            <a:endParaRPr lang="it-IT" sz="1800">
              <a:ea typeface="ヒラギノ角ゴ ProN W3" charset="0"/>
              <a:cs typeface="ヒラギノ角ゴ ProN W3" charset="0"/>
            </a:endParaRPr>
          </a:p>
        </p:txBody>
      </p:sp>
      <p:sp>
        <p:nvSpPr>
          <p:cNvPr id="34819" name="Rectangle 3"/>
          <p:cNvSpPr>
            <a:spLocks noGrp="1" noChangeArrowheads="1"/>
          </p:cNvSpPr>
          <p:nvPr>
            <p:ph type="body"/>
          </p:nvPr>
        </p:nvSpPr>
        <p:spPr>
          <a:xfrm>
            <a:off x="685800" y="4343400"/>
            <a:ext cx="5480050" cy="4110038"/>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pPr>
              <a:defRPr/>
            </a:pPr>
            <a:r>
              <a:rPr lang="it-IT" b="1" cap="all" dirty="0" err="1">
                <a:ea typeface="MS PGothic" panose="020B0600070205080204" pitchFamily="34" charset="-128"/>
              </a:rPr>
              <a:t>Peut</a:t>
            </a:r>
            <a:r>
              <a:rPr lang="it-IT" b="1" cap="all" dirty="0">
                <a:ea typeface="MS PGothic" panose="020B0600070205080204" pitchFamily="34" charset="-128"/>
              </a:rPr>
              <a:t> </a:t>
            </a:r>
            <a:r>
              <a:rPr lang="it-IT" b="1" cap="all" dirty="0" err="1">
                <a:ea typeface="MS PGothic" panose="020B0600070205080204" pitchFamily="34" charset="-128"/>
              </a:rPr>
              <a:t>etre</a:t>
            </a:r>
            <a:r>
              <a:rPr lang="it-IT" b="1" cap="all" dirty="0">
                <a:ea typeface="MS PGothic" panose="020B0600070205080204" pitchFamily="34" charset="-128"/>
              </a:rPr>
              <a:t> le </a:t>
            </a:r>
            <a:r>
              <a:rPr lang="it-IT" b="1" cap="all" dirty="0" err="1">
                <a:ea typeface="MS PGothic" panose="020B0600070205080204" pitchFamily="34" charset="-128"/>
              </a:rPr>
              <a:t>carton</a:t>
            </a:r>
            <a:r>
              <a:rPr lang="it-IT" b="1" cap="all" dirty="0">
                <a:ea typeface="MS PGothic" panose="020B0600070205080204" pitchFamily="34" charset="-128"/>
              </a:rPr>
              <a:t> est </a:t>
            </a:r>
            <a:r>
              <a:rPr lang="it-IT" b="1" cap="all" dirty="0" err="1">
                <a:ea typeface="MS PGothic" panose="020B0600070205080204" pitchFamily="34" charset="-128"/>
              </a:rPr>
              <a:t>interesssant</a:t>
            </a:r>
            <a:r>
              <a:rPr lang="it-IT" b="1" cap="all" dirty="0">
                <a:ea typeface="MS PGothic" panose="020B0600070205080204" pitchFamily="34" charset="-128"/>
              </a:rPr>
              <a:t> </a:t>
            </a:r>
            <a:r>
              <a:rPr lang="it-IT" b="1" cap="all" dirty="0" err="1">
                <a:ea typeface="MS PGothic" panose="020B0600070205080204" pitchFamily="34" charset="-128"/>
              </a:rPr>
              <a:t>au</a:t>
            </a:r>
            <a:r>
              <a:rPr lang="it-IT" b="1" cap="all" dirty="0">
                <a:ea typeface="MS PGothic" panose="020B0600070205080204" pitchFamily="34" charset="-128"/>
              </a:rPr>
              <a:t> </a:t>
            </a:r>
            <a:r>
              <a:rPr lang="it-IT" b="1" cap="all" dirty="0" err="1">
                <a:ea typeface="MS PGothic" panose="020B0600070205080204" pitchFamily="34" charset="-128"/>
              </a:rPr>
              <a:t>niveau</a:t>
            </a:r>
            <a:r>
              <a:rPr lang="it-IT" b="1" cap="all" dirty="0">
                <a:ea typeface="MS PGothic" panose="020B0600070205080204" pitchFamily="34" charset="-128"/>
              </a:rPr>
              <a:t> </a:t>
            </a:r>
            <a:r>
              <a:rPr lang="it-IT" b="1" cap="all" dirty="0" err="1">
                <a:ea typeface="MS PGothic" panose="020B0600070205080204" pitchFamily="34" charset="-128"/>
              </a:rPr>
              <a:t>environmental</a:t>
            </a:r>
            <a:r>
              <a:rPr lang="it-IT" b="1" cap="all" dirty="0">
                <a:ea typeface="MS PGothic" panose="020B0600070205080204" pitchFamily="34" charset="-128"/>
              </a:rPr>
              <a:t> pour </a:t>
            </a:r>
            <a:r>
              <a:rPr lang="it-IT" b="1" cap="all" dirty="0" err="1">
                <a:ea typeface="MS PGothic" panose="020B0600070205080204" pitchFamily="34" charset="-128"/>
              </a:rPr>
              <a:t>des</a:t>
            </a:r>
            <a:r>
              <a:rPr lang="it-IT" b="1" cap="all" dirty="0">
                <a:ea typeface="MS PGothic" panose="020B0600070205080204" pitchFamily="34" charset="-128"/>
              </a:rPr>
              <a:t> </a:t>
            </a:r>
            <a:r>
              <a:rPr lang="it-IT" b="1" cap="all" dirty="0" err="1">
                <a:ea typeface="MS PGothic" panose="020B0600070205080204" pitchFamily="34" charset="-128"/>
              </a:rPr>
              <a:t>expositions</a:t>
            </a:r>
            <a:r>
              <a:rPr lang="it-IT" b="1" cap="all" dirty="0">
                <a:ea typeface="MS PGothic" panose="020B0600070205080204" pitchFamily="34" charset="-128"/>
              </a:rPr>
              <a:t> </a:t>
            </a:r>
            <a:r>
              <a:rPr lang="it-IT" b="1" cap="all" dirty="0" err="1">
                <a:ea typeface="MS PGothic" panose="020B0600070205080204" pitchFamily="34" charset="-128"/>
              </a:rPr>
              <a:t>temporaires</a:t>
            </a:r>
            <a:endParaRPr lang="it-IT" b="1" cap="all" dirty="0">
              <a:ea typeface="MS PGothic"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lIns="84408" tIns="42204" rIns="84408" bIns="42204" anchor="ctr"/>
          <a:lstStyle>
            <a:lvl1pPr>
              <a:defRPr sz="2400">
                <a:solidFill>
                  <a:schemeClr val="bg1"/>
                </a:solidFill>
                <a:latin typeface="Arial" charset="0"/>
                <a:ea typeface="ＭＳ Ｐゴシック" charset="0"/>
                <a:cs typeface="ＭＳ Ｐゴシック" charset="0"/>
              </a:defRPr>
            </a:lvl1pPr>
            <a:lvl2pPr marL="742950" indent="-285750">
              <a:defRPr sz="2400">
                <a:solidFill>
                  <a:schemeClr val="bg1"/>
                </a:solidFill>
                <a:latin typeface="Arial" charset="0"/>
                <a:ea typeface="ＭＳ Ｐゴシック" charset="0"/>
              </a:defRPr>
            </a:lvl2pPr>
            <a:lvl3pPr marL="1143000" indent="-228600">
              <a:defRPr sz="2400">
                <a:solidFill>
                  <a:schemeClr val="bg1"/>
                </a:solidFill>
                <a:latin typeface="Arial" charset="0"/>
                <a:ea typeface="ＭＳ Ｐゴシック" charset="0"/>
              </a:defRPr>
            </a:lvl3pPr>
            <a:lvl4pPr marL="1600200" indent="-228600">
              <a:defRPr sz="2400">
                <a:solidFill>
                  <a:schemeClr val="bg1"/>
                </a:solidFill>
                <a:latin typeface="Arial" charset="0"/>
                <a:ea typeface="ＭＳ Ｐゴシック" charset="0"/>
              </a:defRPr>
            </a:lvl4pPr>
            <a:lvl5pPr marL="2057400" indent="-22860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81000"/>
              </a:lnSpc>
              <a:buFont typeface="Arial" charset="0"/>
              <a:buNone/>
            </a:pPr>
            <a:endParaRPr lang="it-IT" sz="1800">
              <a:ea typeface="ヒラギノ角ゴ ProN W3" charset="0"/>
              <a:cs typeface="ヒラギノ角ゴ ProN W3" charset="0"/>
            </a:endParaRPr>
          </a:p>
        </p:txBody>
      </p:sp>
      <p:sp>
        <p:nvSpPr>
          <p:cNvPr id="34819" name="Rectangle 3"/>
          <p:cNvSpPr>
            <a:spLocks noGrp="1" noChangeArrowheads="1"/>
          </p:cNvSpPr>
          <p:nvPr>
            <p:ph type="body"/>
          </p:nvPr>
        </p:nvSpPr>
        <p:spPr>
          <a:xfrm>
            <a:off x="685800" y="4343400"/>
            <a:ext cx="5480050" cy="4110038"/>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pPr>
              <a:defRPr/>
            </a:pPr>
            <a:r>
              <a:rPr lang="it-IT" b="1" cap="all" dirty="0">
                <a:ea typeface="MS PGothic" panose="020B0600070205080204" pitchFamily="34" charset="-128"/>
              </a:rPr>
              <a:t>Tra le partecipazioni internazionali:</a:t>
            </a:r>
            <a:r>
              <a:rPr lang="it-IT" b="1" cap="all" baseline="0" dirty="0">
                <a:ea typeface="MS PGothic" panose="020B0600070205080204" pitchFamily="34" charset="-128"/>
              </a:rPr>
              <a:t> </a:t>
            </a:r>
            <a:r>
              <a:rPr lang="it-IT" b="1" cap="all" dirty="0">
                <a:ea typeface="MS PGothic" panose="020B0600070205080204" pitchFamily="34" charset="-128"/>
              </a:rPr>
              <a:t>La nazione delle piante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Text Box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p:spPr>
      </p:sp>
      <p:sp>
        <p:nvSpPr>
          <p:cNvPr id="130051" name="Text Box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1FA68FCF-AA44-294D-9144-225F21CE6AD8}" type="datetimeFigureOut">
              <a:rPr lang="it-IT" smtClean="0"/>
              <a:t>03/04/20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1EFE265-83ED-AE45-B66E-A0C84B28984E}" type="slidenum">
              <a:rPr lang="it-IT" smtClean="0"/>
              <a:t>‹N›</a:t>
            </a:fld>
            <a:endParaRPr lang="it-IT"/>
          </a:p>
        </p:txBody>
      </p:sp>
    </p:spTree>
    <p:extLst>
      <p:ext uri="{BB962C8B-B14F-4D97-AF65-F5344CB8AC3E}">
        <p14:creationId xmlns:p14="http://schemas.microsoft.com/office/powerpoint/2010/main" val="2523014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FA68FCF-AA44-294D-9144-225F21CE6AD8}" type="datetimeFigureOut">
              <a:rPr lang="it-IT" smtClean="0"/>
              <a:t>03/04/20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1EFE265-83ED-AE45-B66E-A0C84B28984E}" type="slidenum">
              <a:rPr lang="it-IT" smtClean="0"/>
              <a:t>‹N›</a:t>
            </a:fld>
            <a:endParaRPr lang="it-IT"/>
          </a:p>
        </p:txBody>
      </p:sp>
    </p:spTree>
    <p:extLst>
      <p:ext uri="{BB962C8B-B14F-4D97-AF65-F5344CB8AC3E}">
        <p14:creationId xmlns:p14="http://schemas.microsoft.com/office/powerpoint/2010/main" val="922016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FA68FCF-AA44-294D-9144-225F21CE6AD8}" type="datetimeFigureOut">
              <a:rPr lang="it-IT" smtClean="0"/>
              <a:t>03/04/20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1EFE265-83ED-AE45-B66E-A0C84B28984E}" type="slidenum">
              <a:rPr lang="it-IT" smtClean="0"/>
              <a:t>‹N›</a:t>
            </a:fld>
            <a:endParaRPr lang="it-IT"/>
          </a:p>
        </p:txBody>
      </p:sp>
    </p:spTree>
    <p:extLst>
      <p:ext uri="{BB962C8B-B14F-4D97-AF65-F5344CB8AC3E}">
        <p14:creationId xmlns:p14="http://schemas.microsoft.com/office/powerpoint/2010/main" val="2917696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FA68FCF-AA44-294D-9144-225F21CE6AD8}" type="datetimeFigureOut">
              <a:rPr lang="it-IT" smtClean="0"/>
              <a:t>03/04/20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1EFE265-83ED-AE45-B66E-A0C84B28984E}" type="slidenum">
              <a:rPr lang="it-IT" smtClean="0"/>
              <a:t>‹N›</a:t>
            </a:fld>
            <a:endParaRPr lang="it-IT"/>
          </a:p>
        </p:txBody>
      </p:sp>
    </p:spTree>
    <p:extLst>
      <p:ext uri="{BB962C8B-B14F-4D97-AF65-F5344CB8AC3E}">
        <p14:creationId xmlns:p14="http://schemas.microsoft.com/office/powerpoint/2010/main" val="1484941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FA68FCF-AA44-294D-9144-225F21CE6AD8}" type="datetimeFigureOut">
              <a:rPr lang="it-IT" smtClean="0"/>
              <a:t>03/04/20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1EFE265-83ED-AE45-B66E-A0C84B28984E}" type="slidenum">
              <a:rPr lang="it-IT" smtClean="0"/>
              <a:t>‹N›</a:t>
            </a:fld>
            <a:endParaRPr lang="it-IT"/>
          </a:p>
        </p:txBody>
      </p:sp>
    </p:spTree>
    <p:extLst>
      <p:ext uri="{BB962C8B-B14F-4D97-AF65-F5344CB8AC3E}">
        <p14:creationId xmlns:p14="http://schemas.microsoft.com/office/powerpoint/2010/main" val="3491600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1FA68FCF-AA44-294D-9144-225F21CE6AD8}" type="datetimeFigureOut">
              <a:rPr lang="it-IT" smtClean="0"/>
              <a:t>03/04/20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1EFE265-83ED-AE45-B66E-A0C84B28984E}" type="slidenum">
              <a:rPr lang="it-IT" smtClean="0"/>
              <a:t>‹N›</a:t>
            </a:fld>
            <a:endParaRPr lang="it-IT"/>
          </a:p>
        </p:txBody>
      </p:sp>
    </p:spTree>
    <p:extLst>
      <p:ext uri="{BB962C8B-B14F-4D97-AF65-F5344CB8AC3E}">
        <p14:creationId xmlns:p14="http://schemas.microsoft.com/office/powerpoint/2010/main" val="4272818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FA68FCF-AA44-294D-9144-225F21CE6AD8}" type="datetimeFigureOut">
              <a:rPr lang="it-IT" smtClean="0"/>
              <a:t>03/04/20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1EFE265-83ED-AE45-B66E-A0C84B28984E}" type="slidenum">
              <a:rPr lang="it-IT" smtClean="0"/>
              <a:t>‹N›</a:t>
            </a:fld>
            <a:endParaRPr lang="it-IT"/>
          </a:p>
        </p:txBody>
      </p:sp>
    </p:spTree>
    <p:extLst>
      <p:ext uri="{BB962C8B-B14F-4D97-AF65-F5344CB8AC3E}">
        <p14:creationId xmlns:p14="http://schemas.microsoft.com/office/powerpoint/2010/main" val="2915999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1FA68FCF-AA44-294D-9144-225F21CE6AD8}" type="datetimeFigureOut">
              <a:rPr lang="it-IT" smtClean="0"/>
              <a:t>03/04/20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1EFE265-83ED-AE45-B66E-A0C84B28984E}" type="slidenum">
              <a:rPr lang="it-IT" smtClean="0"/>
              <a:t>‹N›</a:t>
            </a:fld>
            <a:endParaRPr lang="it-IT"/>
          </a:p>
        </p:txBody>
      </p:sp>
    </p:spTree>
    <p:extLst>
      <p:ext uri="{BB962C8B-B14F-4D97-AF65-F5344CB8AC3E}">
        <p14:creationId xmlns:p14="http://schemas.microsoft.com/office/powerpoint/2010/main" val="546904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68FCF-AA44-294D-9144-225F21CE6AD8}" type="datetimeFigureOut">
              <a:rPr lang="it-IT" smtClean="0"/>
              <a:t>03/04/20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1EFE265-83ED-AE45-B66E-A0C84B28984E}" type="slidenum">
              <a:rPr lang="it-IT" smtClean="0"/>
              <a:t>‹N›</a:t>
            </a:fld>
            <a:endParaRPr lang="it-IT"/>
          </a:p>
        </p:txBody>
      </p:sp>
    </p:spTree>
    <p:extLst>
      <p:ext uri="{BB962C8B-B14F-4D97-AF65-F5344CB8AC3E}">
        <p14:creationId xmlns:p14="http://schemas.microsoft.com/office/powerpoint/2010/main" val="272806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FA68FCF-AA44-294D-9144-225F21CE6AD8}" type="datetimeFigureOut">
              <a:rPr lang="it-IT" smtClean="0"/>
              <a:t>03/04/20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1EFE265-83ED-AE45-B66E-A0C84B28984E}" type="slidenum">
              <a:rPr lang="it-IT" smtClean="0"/>
              <a:t>‹N›</a:t>
            </a:fld>
            <a:endParaRPr lang="it-IT"/>
          </a:p>
        </p:txBody>
      </p:sp>
    </p:spTree>
    <p:extLst>
      <p:ext uri="{BB962C8B-B14F-4D97-AF65-F5344CB8AC3E}">
        <p14:creationId xmlns:p14="http://schemas.microsoft.com/office/powerpoint/2010/main" val="3433734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FA68FCF-AA44-294D-9144-225F21CE6AD8}" type="datetimeFigureOut">
              <a:rPr lang="it-IT" smtClean="0"/>
              <a:t>03/04/20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1EFE265-83ED-AE45-B66E-A0C84B28984E}" type="slidenum">
              <a:rPr lang="it-IT" smtClean="0"/>
              <a:t>‹N›</a:t>
            </a:fld>
            <a:endParaRPr lang="it-IT"/>
          </a:p>
        </p:txBody>
      </p:sp>
    </p:spTree>
    <p:extLst>
      <p:ext uri="{BB962C8B-B14F-4D97-AF65-F5344CB8AC3E}">
        <p14:creationId xmlns:p14="http://schemas.microsoft.com/office/powerpoint/2010/main" val="4193526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A68FCF-AA44-294D-9144-225F21CE6AD8}" type="datetimeFigureOut">
              <a:rPr lang="it-IT" smtClean="0"/>
              <a:t>03/04/20</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EFE265-83ED-AE45-B66E-A0C84B28984E}" type="slidenum">
              <a:rPr lang="it-IT" smtClean="0"/>
              <a:t>‹N›</a:t>
            </a:fld>
            <a:endParaRPr lang="it-IT"/>
          </a:p>
        </p:txBody>
      </p:sp>
    </p:spTree>
    <p:extLst>
      <p:ext uri="{BB962C8B-B14F-4D97-AF65-F5344CB8AC3E}">
        <p14:creationId xmlns:p14="http://schemas.microsoft.com/office/powerpoint/2010/main" val="1478521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5400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2F0B714-5D56-5F4E-800D-E6ED08B0179C}"/>
              </a:ext>
            </a:extLst>
          </p:cNvPr>
          <p:cNvSpPr txBox="1"/>
          <p:nvPr/>
        </p:nvSpPr>
        <p:spPr>
          <a:xfrm>
            <a:off x="685800" y="1567103"/>
            <a:ext cx="7652522" cy="3724097"/>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a:t>
            </a:r>
            <a:r>
              <a:rPr lang="it-IT" sz="2400" b="1" dirty="0">
                <a:latin typeface="Arial" panose="020B0604020202020204" pitchFamily="34" charset="0"/>
                <a:cs typeface="Arial" panose="020B0604020202020204" pitchFamily="34" charset="0"/>
              </a:rPr>
              <a:t>Fino ad oggi gran parte del design è stato uno strumento potente dell'</a:t>
            </a:r>
            <a:r>
              <a:rPr lang="it-IT" sz="2400" b="1" dirty="0" err="1">
                <a:latin typeface="Arial" panose="020B0604020202020204" pitchFamily="34" charset="0"/>
                <a:cs typeface="Arial" panose="020B0604020202020204" pitchFamily="34" charset="0"/>
              </a:rPr>
              <a:t>antropocene</a:t>
            </a:r>
            <a:r>
              <a:rPr lang="it-IT" sz="2400" dirty="0">
                <a:latin typeface="Arial" panose="020B0604020202020204" pitchFamily="34" charset="0"/>
                <a:cs typeface="Arial" panose="020B0604020202020204" pitchFamily="34" charset="0"/>
              </a:rPr>
              <a:t>, con la specie umana saldamente al centro e gli interessi umani al cuore dei suoi obiettivi ... </a:t>
            </a:r>
            <a:r>
              <a:rPr lang="it-IT" sz="2400" b="1" dirty="0">
                <a:latin typeface="Arial" panose="020B0604020202020204" pitchFamily="34" charset="0"/>
                <a:cs typeface="Arial" panose="020B0604020202020204" pitchFamily="34" charset="0"/>
              </a:rPr>
              <a:t>Il design dovrebbe essere centrato non solo sull'essere umano, ma sul futuro della biosfera</a:t>
            </a:r>
            <a:r>
              <a:rPr lang="it-IT" sz="2400" dirty="0">
                <a:latin typeface="Arial" panose="020B0604020202020204" pitchFamily="34" charset="0"/>
                <a:cs typeface="Arial" panose="020B0604020202020204" pitchFamily="34" charset="0"/>
              </a:rPr>
              <a:t> … E' tempo di rimediare con una buona dose di design altruistico e allocentrico.” </a:t>
            </a:r>
          </a:p>
          <a:p>
            <a:endParaRPr lang="it-IT" sz="2400" dirty="0">
              <a:latin typeface="Arial" panose="020B0604020202020204" pitchFamily="34" charset="0"/>
              <a:cs typeface="Arial" panose="020B0604020202020204" pitchFamily="34" charset="0"/>
            </a:endParaRPr>
          </a:p>
          <a:p>
            <a:pPr algn="r"/>
            <a:r>
              <a:rPr lang="it-IT" sz="2400" dirty="0">
                <a:latin typeface="Arial" panose="020B0604020202020204" pitchFamily="34" charset="0"/>
                <a:cs typeface="Arial" panose="020B0604020202020204" pitchFamily="34" charset="0"/>
              </a:rPr>
              <a:t>(Paola Antonelli, </a:t>
            </a:r>
            <a:r>
              <a:rPr lang="it-IT" sz="2400" i="1" dirty="0" err="1">
                <a:latin typeface="Arial" panose="020B0604020202020204" pitchFamily="34" charset="0"/>
                <a:cs typeface="Arial" panose="020B0604020202020204" pitchFamily="34" charset="0"/>
              </a:rPr>
              <a:t>Broken</a:t>
            </a:r>
            <a:r>
              <a:rPr lang="it-IT" sz="2400" i="1" dirty="0">
                <a:latin typeface="Arial" panose="020B0604020202020204" pitchFamily="34" charset="0"/>
                <a:cs typeface="Arial" panose="020B0604020202020204" pitchFamily="34" charset="0"/>
              </a:rPr>
              <a:t> nature</a:t>
            </a:r>
            <a:r>
              <a:rPr lang="it-IT" sz="2400" dirty="0">
                <a:latin typeface="Arial" panose="020B0604020202020204" pitchFamily="34" charset="0"/>
                <a:cs typeface="Arial" panose="020B0604020202020204" pitchFamily="34" charset="0"/>
              </a:rPr>
              <a:t>, 2019) </a:t>
            </a:r>
          </a:p>
          <a:p>
            <a:endParaRPr lang="it-I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11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Box 16"/>
          <p:cNvSpPr txBox="1">
            <a:spLocks noChangeArrowheads="1"/>
          </p:cNvSpPr>
          <p:nvPr/>
        </p:nvSpPr>
        <p:spPr bwMode="auto">
          <a:xfrm>
            <a:off x="1258888" y="1341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a:defRPr sz="2400">
                <a:solidFill>
                  <a:schemeClr val="bg1"/>
                </a:solidFill>
                <a:latin typeface="Arial" charset="0"/>
                <a:ea typeface="ＭＳ Ｐゴシック" charset="0"/>
                <a:cs typeface="ＭＳ Ｐゴシック" charset="0"/>
              </a:defRPr>
            </a:lvl1pPr>
            <a:lvl2pPr marL="742950" indent="-285750">
              <a:defRPr sz="2400">
                <a:solidFill>
                  <a:schemeClr val="bg1"/>
                </a:solidFill>
                <a:latin typeface="Arial" charset="0"/>
                <a:ea typeface="ＭＳ Ｐゴシック" charset="0"/>
              </a:defRPr>
            </a:lvl2pPr>
            <a:lvl3pPr marL="1143000" indent="-228600">
              <a:defRPr sz="2400">
                <a:solidFill>
                  <a:schemeClr val="bg1"/>
                </a:solidFill>
                <a:latin typeface="Arial" charset="0"/>
                <a:ea typeface="ＭＳ Ｐゴシック" charset="0"/>
              </a:defRPr>
            </a:lvl3pPr>
            <a:lvl4pPr marL="1600200" indent="-228600">
              <a:defRPr sz="2400">
                <a:solidFill>
                  <a:schemeClr val="bg1"/>
                </a:solidFill>
                <a:latin typeface="Arial" charset="0"/>
                <a:ea typeface="ＭＳ Ｐゴシック" charset="0"/>
              </a:defRPr>
            </a:lvl4pPr>
            <a:lvl5pPr marL="2057400" indent="-22860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81000"/>
              </a:lnSpc>
              <a:buFont typeface="Arial" charset="0"/>
              <a:buNone/>
            </a:pPr>
            <a:endParaRPr lang="it-IT" sz="1800">
              <a:solidFill>
                <a:srgbClr val="000000"/>
              </a:solidFill>
            </a:endParaRPr>
          </a:p>
        </p:txBody>
      </p:sp>
      <p:pic>
        <p:nvPicPr>
          <p:cNvPr id="73730" name="Immagine 1" descr="DSC4706-2-Modifica-1024x68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820" y="0"/>
            <a:ext cx="10281643"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692992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Box 16"/>
          <p:cNvSpPr txBox="1">
            <a:spLocks noChangeArrowheads="1"/>
          </p:cNvSpPr>
          <p:nvPr/>
        </p:nvSpPr>
        <p:spPr bwMode="auto">
          <a:xfrm>
            <a:off x="1258888" y="1341438"/>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a:defRPr sz="2400">
                <a:solidFill>
                  <a:schemeClr val="bg1"/>
                </a:solidFill>
                <a:latin typeface="Arial" charset="0"/>
                <a:ea typeface="ＭＳ Ｐゴシック" charset="0"/>
                <a:cs typeface="ＭＳ Ｐゴシック" charset="0"/>
              </a:defRPr>
            </a:lvl1pPr>
            <a:lvl2pPr marL="742950" indent="-285750">
              <a:defRPr sz="2400">
                <a:solidFill>
                  <a:schemeClr val="bg1"/>
                </a:solidFill>
                <a:latin typeface="Arial" charset="0"/>
                <a:ea typeface="ＭＳ Ｐゴシック" charset="0"/>
              </a:defRPr>
            </a:lvl2pPr>
            <a:lvl3pPr marL="1143000" indent="-228600">
              <a:defRPr sz="2400">
                <a:solidFill>
                  <a:schemeClr val="bg1"/>
                </a:solidFill>
                <a:latin typeface="Arial" charset="0"/>
                <a:ea typeface="ＭＳ Ｐゴシック" charset="0"/>
              </a:defRPr>
            </a:lvl3pPr>
            <a:lvl4pPr marL="1600200" indent="-228600">
              <a:defRPr sz="2400">
                <a:solidFill>
                  <a:schemeClr val="bg1"/>
                </a:solidFill>
                <a:latin typeface="Arial" charset="0"/>
                <a:ea typeface="ＭＳ Ｐゴシック" charset="0"/>
              </a:defRPr>
            </a:lvl4pPr>
            <a:lvl5pPr marL="2057400" indent="-22860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81000"/>
              </a:lnSpc>
              <a:buFont typeface="Arial" charset="0"/>
              <a:buNone/>
            </a:pPr>
            <a:endParaRPr lang="it-IT" sz="1800">
              <a:solidFill>
                <a:srgbClr val="000000"/>
              </a:solidFill>
            </a:endParaRPr>
          </a:p>
        </p:txBody>
      </p:sp>
      <p:pic>
        <p:nvPicPr>
          <p:cNvPr id="2" name="Immagine 1" descr="Broken-Nature-XXII-Triennale-Milano-Nazione-Piante-Mancuso-4-Inexhibi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894627" cy="6858000"/>
          </a:xfrm>
          <a:prstGeom prst="rect">
            <a:avLst/>
          </a:prstGeom>
        </p:spPr>
      </p:pic>
      <p:sp>
        <p:nvSpPr>
          <p:cNvPr id="3" name="Rettangolo 2"/>
          <p:cNvSpPr/>
          <p:nvPr/>
        </p:nvSpPr>
        <p:spPr>
          <a:xfrm>
            <a:off x="253712" y="346576"/>
            <a:ext cx="9217936" cy="323165"/>
          </a:xfrm>
          <a:prstGeom prst="rect">
            <a:avLst/>
          </a:prstGeom>
        </p:spPr>
        <p:txBody>
          <a:bodyPr wrap="square">
            <a:spAutoFit/>
          </a:bodyPr>
          <a:lstStyle/>
          <a:p>
            <a:r>
              <a:rPr lang="it-IT" sz="1500" dirty="0">
                <a:solidFill>
                  <a:schemeClr val="bg1"/>
                </a:solidFill>
                <a:latin typeface="Arial"/>
                <a:cs typeface="Arial"/>
              </a:rPr>
              <a:t>Stefano Mancuso con Blue Joint Film, </a:t>
            </a:r>
            <a:r>
              <a:rPr lang="it-IT" sz="1500" i="1" dirty="0">
                <a:solidFill>
                  <a:srgbClr val="FFFFFF"/>
                </a:solidFill>
                <a:latin typeface="Arial"/>
                <a:cs typeface="Arial"/>
              </a:rPr>
              <a:t>La nazione delle piante</a:t>
            </a:r>
            <a:r>
              <a:rPr lang="it-IT" sz="1500" dirty="0">
                <a:solidFill>
                  <a:srgbClr val="FFFFFF"/>
                </a:solidFill>
                <a:latin typeface="Arial"/>
                <a:cs typeface="Arial"/>
              </a:rPr>
              <a:t>, Triennale di Milano, 2019</a:t>
            </a:r>
            <a:endParaRPr lang="it-IT" sz="1500" dirty="0">
              <a:solidFill>
                <a:srgbClr val="FFFFFF"/>
              </a:solidFill>
            </a:endParaRPr>
          </a:p>
        </p:txBody>
      </p:sp>
    </p:spTree>
    <p:extLst>
      <p:ext uri="{BB962C8B-B14F-4D97-AF65-F5344CB8AC3E}">
        <p14:creationId xmlns:p14="http://schemas.microsoft.com/office/powerpoint/2010/main" val="37917768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E565D927-70BD-EF4B-8CEA-B4355AFB9FD0}"/>
              </a:ext>
            </a:extLst>
          </p:cNvPr>
          <p:cNvSpPr/>
          <p:nvPr/>
        </p:nvSpPr>
        <p:spPr>
          <a:xfrm>
            <a:off x="0" y="0"/>
            <a:ext cx="9144000" cy="6858000"/>
          </a:xfrm>
          <a:prstGeom prst="rect">
            <a:avLst/>
          </a:prstGeom>
          <a:solidFill>
            <a:srgbClr val="73A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4979" name="Rectangle 2"/>
          <p:cNvSpPr>
            <a:spLocks noChangeArrowheads="1"/>
          </p:cNvSpPr>
          <p:nvPr/>
        </p:nvSpPr>
        <p:spPr bwMode="auto">
          <a:xfrm>
            <a:off x="571500" y="3068638"/>
            <a:ext cx="7888288" cy="723900"/>
          </a:xfrm>
          <a:prstGeom prst="rect">
            <a:avLst/>
          </a:prstGeom>
          <a:noFill/>
          <a:ln w="9525">
            <a:noFill/>
            <a:round/>
            <a:headEnd/>
            <a:tailEnd/>
          </a:ln>
        </p:spPr>
        <p:txBody>
          <a:bodyPr lIns="0" tIns="0" rIns="40680" bIns="0"/>
          <a:lstStyle/>
          <a:p>
            <a:pPr marL="39688" algn="ctr">
              <a:lnSpc>
                <a:spcPct val="81000"/>
              </a:lnSpc>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pPr>
            <a:r>
              <a:rPr lang="fr-FR" sz="3600" b="1" dirty="0">
                <a:solidFill>
                  <a:srgbClr val="FFFFFF"/>
                </a:solidFill>
                <a:latin typeface="+mj-lt"/>
              </a:rPr>
              <a:t>3. </a:t>
            </a:r>
            <a:r>
              <a:rPr lang="fr-FR" sz="3600" b="1" dirty="0" err="1">
                <a:solidFill>
                  <a:srgbClr val="FFFFFF"/>
                </a:solidFill>
                <a:latin typeface="+mj-lt"/>
              </a:rPr>
              <a:t>Interdisciplinarietà</a:t>
            </a:r>
            <a:r>
              <a:rPr lang="fr-FR" sz="3600" b="1" dirty="0">
                <a:solidFill>
                  <a:srgbClr val="FFFFFF"/>
                </a:solidFill>
                <a:latin typeface="+mj-lt"/>
              </a:rPr>
              <a:t> / </a:t>
            </a:r>
            <a:r>
              <a:rPr lang="fr-FR" sz="3600" b="1" dirty="0" err="1">
                <a:solidFill>
                  <a:srgbClr val="FFFFFF"/>
                </a:solidFill>
                <a:latin typeface="+mj-lt"/>
              </a:rPr>
              <a:t>Transcalarità</a:t>
            </a:r>
            <a:endParaRPr lang="fr-FR" sz="3600" b="1" dirty="0">
              <a:solidFill>
                <a:srgbClr val="FFFFFF"/>
              </a:solidFill>
              <a:latin typeface="+mj-lt"/>
            </a:endParaRPr>
          </a:p>
        </p:txBody>
      </p:sp>
      <p:sp>
        <p:nvSpPr>
          <p:cNvPr id="5" name="Rettangolo 4"/>
          <p:cNvSpPr/>
          <p:nvPr/>
        </p:nvSpPr>
        <p:spPr>
          <a:xfrm>
            <a:off x="3992143" y="4092975"/>
            <a:ext cx="4352474" cy="1477328"/>
          </a:xfrm>
          <a:prstGeom prst="rect">
            <a:avLst/>
          </a:prstGeom>
        </p:spPr>
        <p:txBody>
          <a:bodyPr wrap="none">
            <a:spAutoFit/>
          </a:bodyPr>
          <a:lstStyle/>
          <a:p>
            <a:pPr marL="285750" indent="-285750">
              <a:buFontTx/>
              <a:buChar char="-"/>
            </a:pPr>
            <a:endParaRPr lang="fr-FR" dirty="0">
              <a:solidFill>
                <a:srgbClr val="FFFFFF"/>
              </a:solidFill>
              <a:latin typeface="Arial"/>
              <a:cs typeface="Arial"/>
            </a:endParaRPr>
          </a:p>
          <a:p>
            <a:pPr marL="285750" indent="-285750">
              <a:buFontTx/>
              <a:buChar char="-"/>
            </a:pPr>
            <a:r>
              <a:rPr lang="fr-FR" dirty="0" err="1">
                <a:solidFill>
                  <a:srgbClr val="FFFFFF"/>
                </a:solidFill>
                <a:latin typeface="Arial"/>
                <a:cs typeface="Arial"/>
              </a:rPr>
              <a:t>Progettazione</a:t>
            </a:r>
            <a:r>
              <a:rPr lang="fr-FR" dirty="0">
                <a:solidFill>
                  <a:srgbClr val="FFFFFF"/>
                </a:solidFill>
                <a:latin typeface="Arial"/>
                <a:cs typeface="Arial"/>
              </a:rPr>
              <a:t> </a:t>
            </a:r>
            <a:r>
              <a:rPr lang="fr-FR" dirty="0" err="1">
                <a:solidFill>
                  <a:srgbClr val="FFFFFF"/>
                </a:solidFill>
                <a:latin typeface="Arial"/>
                <a:cs typeface="Arial"/>
              </a:rPr>
              <a:t>urbanistica</a:t>
            </a:r>
            <a:r>
              <a:rPr lang="fr-FR" dirty="0">
                <a:solidFill>
                  <a:srgbClr val="FFFFFF"/>
                </a:solidFill>
                <a:latin typeface="Arial"/>
                <a:cs typeface="Arial"/>
              </a:rPr>
              <a:t> e territoriale</a:t>
            </a:r>
          </a:p>
          <a:p>
            <a:pPr marL="285750" indent="-285750">
              <a:buFontTx/>
              <a:buChar char="-"/>
            </a:pPr>
            <a:r>
              <a:rPr lang="fr-FR" dirty="0" err="1">
                <a:solidFill>
                  <a:srgbClr val="FFFFFF"/>
                </a:solidFill>
                <a:latin typeface="Arial"/>
                <a:cs typeface="Arial"/>
              </a:rPr>
              <a:t>Architettura</a:t>
            </a:r>
            <a:r>
              <a:rPr lang="fr-FR" dirty="0">
                <a:solidFill>
                  <a:srgbClr val="FFFFFF"/>
                </a:solidFill>
                <a:latin typeface="Arial"/>
                <a:cs typeface="Arial"/>
              </a:rPr>
              <a:t> </a:t>
            </a:r>
            <a:r>
              <a:rPr lang="fr-FR" dirty="0" err="1">
                <a:solidFill>
                  <a:srgbClr val="FFFFFF"/>
                </a:solidFill>
                <a:latin typeface="Arial"/>
                <a:cs typeface="Arial"/>
              </a:rPr>
              <a:t>del</a:t>
            </a:r>
            <a:r>
              <a:rPr lang="fr-FR" dirty="0">
                <a:solidFill>
                  <a:srgbClr val="FFFFFF"/>
                </a:solidFill>
                <a:latin typeface="Arial"/>
                <a:cs typeface="Arial"/>
              </a:rPr>
              <a:t> </a:t>
            </a:r>
            <a:r>
              <a:rPr lang="fr-FR" dirty="0" err="1">
                <a:solidFill>
                  <a:srgbClr val="FFFFFF"/>
                </a:solidFill>
                <a:latin typeface="Arial"/>
                <a:cs typeface="Arial"/>
              </a:rPr>
              <a:t>paesaggio</a:t>
            </a:r>
            <a:endParaRPr lang="fr-FR" dirty="0">
              <a:solidFill>
                <a:srgbClr val="FFFFFF"/>
              </a:solidFill>
              <a:latin typeface="Arial"/>
              <a:cs typeface="Arial"/>
            </a:endParaRPr>
          </a:p>
          <a:p>
            <a:pPr marL="285750" indent="-285750">
              <a:buFontTx/>
              <a:buChar char="-"/>
            </a:pPr>
            <a:r>
              <a:rPr lang="fr-FR" dirty="0" err="1">
                <a:solidFill>
                  <a:srgbClr val="FFFFFF"/>
                </a:solidFill>
                <a:latin typeface="Arial"/>
                <a:cs typeface="Arial"/>
              </a:rPr>
              <a:t>Tecnologia</a:t>
            </a:r>
            <a:r>
              <a:rPr lang="fr-FR" dirty="0">
                <a:solidFill>
                  <a:srgbClr val="FFFFFF"/>
                </a:solidFill>
                <a:latin typeface="Arial"/>
                <a:cs typeface="Arial"/>
              </a:rPr>
              <a:t> </a:t>
            </a:r>
            <a:r>
              <a:rPr lang="fr-FR" dirty="0" err="1">
                <a:solidFill>
                  <a:srgbClr val="FFFFFF"/>
                </a:solidFill>
                <a:latin typeface="Arial"/>
                <a:cs typeface="Arial"/>
              </a:rPr>
              <a:t>dell’architettura</a:t>
            </a:r>
            <a:endParaRPr lang="fr-FR" dirty="0">
              <a:solidFill>
                <a:srgbClr val="FFFFFF"/>
              </a:solidFill>
              <a:latin typeface="Arial"/>
              <a:cs typeface="Arial"/>
            </a:endParaRPr>
          </a:p>
          <a:p>
            <a:pPr marL="285750" indent="-285750">
              <a:buFontTx/>
              <a:buChar char="-"/>
            </a:pPr>
            <a:r>
              <a:rPr lang="fr-FR" dirty="0">
                <a:solidFill>
                  <a:srgbClr val="FFFFFF"/>
                </a:solidFill>
                <a:latin typeface="Arial"/>
                <a:cs typeface="Arial"/>
              </a:rPr>
              <a:t>Design</a:t>
            </a:r>
            <a:endParaRPr lang="it-IT" dirty="0">
              <a:latin typeface="Arial"/>
              <a:cs typeface="Arial"/>
            </a:endParaRPr>
          </a:p>
        </p:txBody>
      </p:sp>
    </p:spTree>
    <p:extLst>
      <p:ext uri="{BB962C8B-B14F-4D97-AF65-F5344CB8AC3E}">
        <p14:creationId xmlns:p14="http://schemas.microsoft.com/office/powerpoint/2010/main" val="26796434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IDL_MDB_Zoom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207713" cy="7022242"/>
          </a:xfrm>
          <a:prstGeom prst="rect">
            <a:avLst/>
          </a:prstGeom>
        </p:spPr>
      </p:pic>
      <p:sp>
        <p:nvSpPr>
          <p:cNvPr id="92162" name="Rettangolo 2"/>
          <p:cNvSpPr>
            <a:spLocks noChangeArrowheads="1"/>
          </p:cNvSpPr>
          <p:nvPr/>
        </p:nvSpPr>
        <p:spPr bwMode="auto">
          <a:xfrm>
            <a:off x="395288" y="6108982"/>
            <a:ext cx="7696864"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it-IT" sz="1500" dirty="0">
                <a:solidFill>
                  <a:schemeClr val="bg1"/>
                </a:solidFill>
                <a:latin typeface="Arial"/>
                <a:cs typeface="Arial"/>
              </a:rPr>
              <a:t>Center for </a:t>
            </a:r>
            <a:r>
              <a:rPr lang="it-IT" sz="1500" dirty="0" err="1">
                <a:solidFill>
                  <a:schemeClr val="bg1"/>
                </a:solidFill>
                <a:latin typeface="Arial"/>
                <a:cs typeface="Arial"/>
              </a:rPr>
              <a:t>spatial</a:t>
            </a:r>
            <a:r>
              <a:rPr lang="it-IT" sz="1500" dirty="0">
                <a:solidFill>
                  <a:schemeClr val="bg1"/>
                </a:solidFill>
                <a:latin typeface="Arial"/>
                <a:cs typeface="Arial"/>
              </a:rPr>
              <a:t> </a:t>
            </a:r>
            <a:r>
              <a:rPr lang="it-IT" sz="1500" dirty="0" err="1">
                <a:solidFill>
                  <a:schemeClr val="bg1"/>
                </a:solidFill>
                <a:latin typeface="Arial"/>
                <a:cs typeface="Arial"/>
              </a:rPr>
              <a:t>research</a:t>
            </a:r>
            <a:r>
              <a:rPr lang="it-IT" sz="1500" dirty="0">
                <a:solidFill>
                  <a:schemeClr val="bg1"/>
                </a:solidFill>
                <a:latin typeface="Arial"/>
                <a:cs typeface="Arial"/>
              </a:rPr>
              <a:t> Columbia </a:t>
            </a:r>
            <a:r>
              <a:rPr lang="it-IT" sz="1500" dirty="0" err="1">
                <a:solidFill>
                  <a:schemeClr val="bg1"/>
                </a:solidFill>
                <a:latin typeface="Arial"/>
                <a:cs typeface="Arial"/>
              </a:rPr>
              <a:t>University</a:t>
            </a:r>
            <a:r>
              <a:rPr lang="it-IT" sz="1500" dirty="0">
                <a:solidFill>
                  <a:schemeClr val="bg1"/>
                </a:solidFill>
                <a:latin typeface="Arial"/>
                <a:cs typeface="Arial"/>
              </a:rPr>
              <a:t>, </a:t>
            </a:r>
            <a:r>
              <a:rPr lang="it-IT" sz="1500" i="1" dirty="0" err="1">
                <a:solidFill>
                  <a:schemeClr val="bg1"/>
                </a:solidFill>
                <a:latin typeface="Arial"/>
                <a:cs typeface="Arial"/>
              </a:rPr>
              <a:t>Million</a:t>
            </a:r>
            <a:r>
              <a:rPr lang="it-IT" sz="1500" i="1" dirty="0">
                <a:solidFill>
                  <a:schemeClr val="bg1"/>
                </a:solidFill>
                <a:latin typeface="Arial"/>
                <a:cs typeface="Arial"/>
              </a:rPr>
              <a:t> </a:t>
            </a:r>
            <a:r>
              <a:rPr lang="it-IT" sz="1500" i="1" dirty="0" err="1">
                <a:solidFill>
                  <a:schemeClr val="bg1"/>
                </a:solidFill>
                <a:latin typeface="Arial"/>
                <a:cs typeface="Arial"/>
              </a:rPr>
              <a:t>dollar</a:t>
            </a:r>
            <a:r>
              <a:rPr lang="it-IT" sz="1500" i="1" dirty="0">
                <a:solidFill>
                  <a:schemeClr val="bg1"/>
                </a:solidFill>
                <a:latin typeface="Arial"/>
                <a:cs typeface="Arial"/>
              </a:rPr>
              <a:t> </a:t>
            </a:r>
            <a:r>
              <a:rPr lang="it-IT" sz="1500" i="1" dirty="0" err="1">
                <a:solidFill>
                  <a:schemeClr val="bg1"/>
                </a:solidFill>
                <a:latin typeface="Arial"/>
                <a:cs typeface="Arial"/>
              </a:rPr>
              <a:t>blocks</a:t>
            </a:r>
            <a:r>
              <a:rPr lang="it-IT" sz="1500" dirty="0">
                <a:solidFill>
                  <a:schemeClr val="bg1"/>
                </a:solidFill>
                <a:latin typeface="Arial"/>
                <a:cs typeface="Arial"/>
              </a:rPr>
              <a:t>, Brooklyn New York</a:t>
            </a:r>
          </a:p>
          <a:p>
            <a:endParaRPr lang="it-IT" sz="1500" dirty="0">
              <a:solidFill>
                <a:schemeClr val="bg1"/>
              </a:solidFill>
              <a:latin typeface="Arial"/>
              <a:cs typeface="Arial"/>
            </a:endParaRPr>
          </a:p>
        </p:txBody>
      </p:sp>
    </p:spTree>
    <p:extLst>
      <p:ext uri="{BB962C8B-B14F-4D97-AF65-F5344CB8AC3E}">
        <p14:creationId xmlns:p14="http://schemas.microsoft.com/office/powerpoint/2010/main" val="38256385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ttangolo 2"/>
          <p:cNvSpPr>
            <a:spLocks noChangeArrowheads="1"/>
          </p:cNvSpPr>
          <p:nvPr/>
        </p:nvSpPr>
        <p:spPr bwMode="auto">
          <a:xfrm>
            <a:off x="395288" y="6021388"/>
            <a:ext cx="2164863"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it-IT" sz="1500" dirty="0">
                <a:solidFill>
                  <a:srgbClr val="FFFFFF"/>
                </a:solidFill>
                <a:latin typeface="Arial"/>
                <a:cs typeface="Arial"/>
              </a:rPr>
              <a:t>Alex </a:t>
            </a:r>
            <a:r>
              <a:rPr lang="it-IT" sz="1500" dirty="0" err="1">
                <a:solidFill>
                  <a:srgbClr val="FFFFFF"/>
                </a:solidFill>
                <a:latin typeface="Arial"/>
                <a:cs typeface="Arial"/>
              </a:rPr>
              <a:t>Goad</a:t>
            </a:r>
            <a:r>
              <a:rPr lang="it-IT" sz="1500" dirty="0">
                <a:solidFill>
                  <a:srgbClr val="FFFFFF"/>
                </a:solidFill>
                <a:latin typeface="Arial"/>
                <a:cs typeface="Arial"/>
              </a:rPr>
              <a:t>, </a:t>
            </a:r>
            <a:r>
              <a:rPr lang="it-IT" sz="1500" i="1" dirty="0">
                <a:solidFill>
                  <a:srgbClr val="FFFFFF"/>
                </a:solidFill>
                <a:latin typeface="Arial"/>
                <a:cs typeface="Arial"/>
              </a:rPr>
              <a:t>Mars</a:t>
            </a:r>
            <a:r>
              <a:rPr lang="it-IT" sz="1500" dirty="0">
                <a:solidFill>
                  <a:srgbClr val="FFFFFF"/>
                </a:solidFill>
                <a:latin typeface="Arial"/>
                <a:cs typeface="Arial"/>
              </a:rPr>
              <a:t>, 2013</a:t>
            </a:r>
          </a:p>
        </p:txBody>
      </p:sp>
      <p:pic>
        <p:nvPicPr>
          <p:cNvPr id="2" name="Immagine 1" descr="a17latbrbr-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ttangolo 2"/>
          <p:cNvSpPr/>
          <p:nvPr/>
        </p:nvSpPr>
        <p:spPr>
          <a:xfrm>
            <a:off x="125453" y="6343060"/>
            <a:ext cx="6283193" cy="323165"/>
          </a:xfrm>
          <a:prstGeom prst="rect">
            <a:avLst/>
          </a:prstGeom>
        </p:spPr>
        <p:txBody>
          <a:bodyPr wrap="square">
            <a:spAutoFit/>
          </a:bodyPr>
          <a:lstStyle/>
          <a:p>
            <a:r>
              <a:rPr lang="it-IT" sz="1500" dirty="0" err="1">
                <a:latin typeface="Arial"/>
                <a:cs typeface="Arial"/>
              </a:rPr>
              <a:t>Ooze</a:t>
            </a:r>
            <a:r>
              <a:rPr lang="it-IT" sz="1500" dirty="0">
                <a:latin typeface="Arial"/>
                <a:cs typeface="Arial"/>
              </a:rPr>
              <a:t> </a:t>
            </a:r>
            <a:r>
              <a:rPr lang="it-IT" sz="1500" dirty="0" err="1">
                <a:latin typeface="Arial"/>
                <a:cs typeface="Arial"/>
              </a:rPr>
              <a:t>Architects</a:t>
            </a:r>
            <a:r>
              <a:rPr lang="it-IT" sz="1500" dirty="0">
                <a:latin typeface="Arial"/>
                <a:cs typeface="Arial"/>
              </a:rPr>
              <a:t> e altri, </a:t>
            </a:r>
            <a:r>
              <a:rPr lang="it-IT" sz="1500" i="1" dirty="0" err="1">
                <a:latin typeface="Arial"/>
                <a:cs typeface="Arial"/>
              </a:rPr>
              <a:t>Aqua</a:t>
            </a:r>
            <a:r>
              <a:rPr lang="it-IT" sz="1500" i="1" dirty="0">
                <a:latin typeface="Arial"/>
                <a:cs typeface="Arial"/>
              </a:rPr>
              <a:t> Carioca, Urban </a:t>
            </a:r>
            <a:r>
              <a:rPr lang="it-IT" sz="1500" i="1" dirty="0" err="1">
                <a:latin typeface="Arial"/>
                <a:cs typeface="Arial"/>
              </a:rPr>
              <a:t>circulatory</a:t>
            </a:r>
            <a:r>
              <a:rPr lang="it-IT" sz="1500" i="1" dirty="0">
                <a:latin typeface="Arial"/>
                <a:cs typeface="Arial"/>
              </a:rPr>
              <a:t> </a:t>
            </a:r>
            <a:r>
              <a:rPr lang="it-IT" sz="1500" i="1" dirty="0" err="1">
                <a:latin typeface="Arial"/>
                <a:cs typeface="Arial"/>
              </a:rPr>
              <a:t>system</a:t>
            </a:r>
            <a:r>
              <a:rPr lang="it-IT" sz="1500" dirty="0">
                <a:latin typeface="Arial"/>
                <a:cs typeface="Arial"/>
              </a:rPr>
              <a:t>, 2014</a:t>
            </a:r>
            <a:endParaRPr lang="it-IT" sz="1500" dirty="0"/>
          </a:p>
        </p:txBody>
      </p:sp>
    </p:spTree>
    <p:extLst>
      <p:ext uri="{BB962C8B-B14F-4D97-AF65-F5344CB8AC3E}">
        <p14:creationId xmlns:p14="http://schemas.microsoft.com/office/powerpoint/2010/main" val="164091783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Immagine 1" descr="Copyright_BarkowPhoto_HY-FI_ExteriorFina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8306" name="Rettangolo 2"/>
          <p:cNvSpPr>
            <a:spLocks noChangeArrowheads="1"/>
          </p:cNvSpPr>
          <p:nvPr/>
        </p:nvSpPr>
        <p:spPr bwMode="auto">
          <a:xfrm>
            <a:off x="266996" y="266595"/>
            <a:ext cx="8096143"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it-IT" sz="1500" dirty="0">
                <a:latin typeface="Arial"/>
                <a:cs typeface="Arial"/>
              </a:rPr>
              <a:t>The living / David Benjamin, </a:t>
            </a:r>
            <a:r>
              <a:rPr lang="it-IT" sz="1500" i="1" dirty="0" err="1">
                <a:latin typeface="Arial"/>
                <a:cs typeface="Arial"/>
              </a:rPr>
              <a:t>Hy</a:t>
            </a:r>
            <a:r>
              <a:rPr lang="it-IT" sz="1500" i="1" dirty="0">
                <a:latin typeface="Arial"/>
                <a:cs typeface="Arial"/>
              </a:rPr>
              <a:t>-Fi </a:t>
            </a:r>
            <a:r>
              <a:rPr lang="it-IT" sz="1500" i="1" dirty="0" err="1">
                <a:latin typeface="Arial"/>
                <a:cs typeface="Arial"/>
              </a:rPr>
              <a:t>bricks</a:t>
            </a:r>
            <a:r>
              <a:rPr lang="it-IT" sz="1500" i="1" dirty="0">
                <a:latin typeface="Arial"/>
                <a:cs typeface="Arial"/>
              </a:rPr>
              <a:t> </a:t>
            </a:r>
            <a:r>
              <a:rPr lang="it-IT" sz="1500" dirty="0">
                <a:latin typeface="Arial"/>
                <a:cs typeface="Arial"/>
              </a:rPr>
              <a:t>(Premio Young </a:t>
            </a:r>
            <a:r>
              <a:rPr lang="it-IT" sz="1500" dirty="0" err="1">
                <a:latin typeface="Arial"/>
                <a:cs typeface="Arial"/>
              </a:rPr>
              <a:t>Architects</a:t>
            </a:r>
            <a:r>
              <a:rPr lang="it-IT" sz="1500" dirty="0">
                <a:latin typeface="Arial"/>
                <a:cs typeface="Arial"/>
              </a:rPr>
              <a:t> Program 2014), New York</a:t>
            </a:r>
          </a:p>
        </p:txBody>
      </p:sp>
    </p:spTree>
    <p:extLst>
      <p:ext uri="{BB962C8B-B14F-4D97-AF65-F5344CB8AC3E}">
        <p14:creationId xmlns:p14="http://schemas.microsoft.com/office/powerpoint/2010/main" val="12981299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ttangolo 2"/>
          <p:cNvSpPr>
            <a:spLocks noChangeArrowheads="1"/>
          </p:cNvSpPr>
          <p:nvPr/>
        </p:nvSpPr>
        <p:spPr bwMode="auto">
          <a:xfrm>
            <a:off x="225969" y="391054"/>
            <a:ext cx="3467397" cy="1246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it-IT" sz="1500" dirty="0">
                <a:solidFill>
                  <a:schemeClr val="tx1"/>
                </a:solidFill>
                <a:latin typeface="Arial"/>
                <a:cs typeface="Arial"/>
              </a:rPr>
              <a:t>Atelier Luma – </a:t>
            </a:r>
            <a:r>
              <a:rPr lang="it-IT" sz="1500" dirty="0" err="1">
                <a:solidFill>
                  <a:schemeClr val="tx1"/>
                </a:solidFill>
                <a:latin typeface="Arial"/>
                <a:cs typeface="Arial"/>
              </a:rPr>
              <a:t>Algae</a:t>
            </a:r>
            <a:r>
              <a:rPr lang="it-IT" sz="1500" dirty="0">
                <a:solidFill>
                  <a:schemeClr val="tx1"/>
                </a:solidFill>
                <a:latin typeface="Arial"/>
                <a:cs typeface="Arial"/>
              </a:rPr>
              <a:t> Lab, </a:t>
            </a:r>
            <a:r>
              <a:rPr lang="it-IT" sz="1500" i="1" dirty="0" err="1">
                <a:solidFill>
                  <a:schemeClr val="tx1"/>
                </a:solidFill>
                <a:latin typeface="Arial"/>
                <a:cs typeface="Arial"/>
              </a:rPr>
              <a:t>Algae</a:t>
            </a:r>
            <a:r>
              <a:rPr lang="it-IT" sz="1500" i="1" dirty="0">
                <a:solidFill>
                  <a:schemeClr val="tx1"/>
                </a:solidFill>
                <a:latin typeface="Arial"/>
                <a:cs typeface="Arial"/>
              </a:rPr>
              <a:t> </a:t>
            </a:r>
            <a:r>
              <a:rPr lang="it-IT" sz="1500" i="1" dirty="0" err="1">
                <a:solidFill>
                  <a:schemeClr val="tx1"/>
                </a:solidFill>
                <a:latin typeface="Arial"/>
                <a:cs typeface="Arial"/>
              </a:rPr>
              <a:t>geographis</a:t>
            </a:r>
            <a:r>
              <a:rPr lang="it-IT" sz="1500" dirty="0">
                <a:solidFill>
                  <a:schemeClr val="tx1"/>
                </a:solidFill>
                <a:latin typeface="Arial"/>
                <a:cs typeface="Arial"/>
              </a:rPr>
              <a:t>, collezione caraffe e bottiglie in alghe e biopolimeri stampati 3d (design Studio </a:t>
            </a:r>
            <a:r>
              <a:rPr lang="it-IT" sz="1500" dirty="0" err="1">
                <a:solidFill>
                  <a:schemeClr val="tx1"/>
                </a:solidFill>
                <a:latin typeface="Arial"/>
                <a:cs typeface="Arial"/>
              </a:rPr>
              <a:t>Klarenbeek</a:t>
            </a:r>
            <a:r>
              <a:rPr lang="it-IT" sz="1500" dirty="0">
                <a:solidFill>
                  <a:schemeClr val="tx1"/>
                </a:solidFill>
                <a:latin typeface="Arial"/>
                <a:cs typeface="Arial"/>
              </a:rPr>
              <a:t> &amp; </a:t>
            </a:r>
            <a:r>
              <a:rPr lang="it-IT" sz="1500" dirty="0" err="1">
                <a:solidFill>
                  <a:schemeClr val="tx1"/>
                </a:solidFill>
                <a:latin typeface="Arial"/>
                <a:cs typeface="Arial"/>
              </a:rPr>
              <a:t>Dros</a:t>
            </a:r>
            <a:r>
              <a:rPr lang="it-IT" sz="1500" dirty="0">
                <a:solidFill>
                  <a:schemeClr val="tx1"/>
                </a:solidFill>
                <a:latin typeface="Arial"/>
                <a:cs typeface="Arial"/>
              </a:rPr>
              <a:t>), 2019</a:t>
            </a:r>
          </a:p>
        </p:txBody>
      </p:sp>
      <p:pic>
        <p:nvPicPr>
          <p:cNvPr id="102402" name="Immagine 1" descr="eric-klarenbeek-maartje-dros-change-system-dutch-design-week-algae_dezeen_2364_col_3-852x110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49700" y="0"/>
            <a:ext cx="53022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03" name="Immagine 3" descr="20180615_ATELIER-LUMA_ALGAE-HARVEST-183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512" y="4578350"/>
            <a:ext cx="3995738" cy="209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459920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E565D927-70BD-EF4B-8CEA-B4355AFB9FD0}"/>
              </a:ext>
            </a:extLst>
          </p:cNvPr>
          <p:cNvSpPr/>
          <p:nvPr/>
        </p:nvSpPr>
        <p:spPr>
          <a:xfrm>
            <a:off x="0" y="0"/>
            <a:ext cx="9144000" cy="6858000"/>
          </a:xfrm>
          <a:prstGeom prst="rect">
            <a:avLst/>
          </a:prstGeom>
          <a:solidFill>
            <a:srgbClr val="73A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4979" name="Rectangle 2"/>
          <p:cNvSpPr>
            <a:spLocks noChangeArrowheads="1"/>
          </p:cNvSpPr>
          <p:nvPr/>
        </p:nvSpPr>
        <p:spPr bwMode="auto">
          <a:xfrm>
            <a:off x="571500" y="3068638"/>
            <a:ext cx="7888288" cy="723900"/>
          </a:xfrm>
          <a:prstGeom prst="rect">
            <a:avLst/>
          </a:prstGeom>
          <a:noFill/>
          <a:ln w="9525">
            <a:noFill/>
            <a:round/>
            <a:headEnd/>
            <a:tailEnd/>
          </a:ln>
        </p:spPr>
        <p:txBody>
          <a:bodyPr lIns="0" tIns="0" rIns="40680" bIns="0"/>
          <a:lstStyle/>
          <a:p>
            <a:pPr marL="39688" algn="ctr">
              <a:lnSpc>
                <a:spcPct val="81000"/>
              </a:lnSpc>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pPr>
            <a:r>
              <a:rPr lang="fr-FR" sz="3600" b="1" i="1" dirty="0" err="1">
                <a:solidFill>
                  <a:srgbClr val="FFFFFF"/>
                </a:solidFill>
              </a:rPr>
              <a:t>Scenari</a:t>
            </a:r>
            <a:r>
              <a:rPr lang="fr-FR" sz="3600" b="1" i="1" dirty="0">
                <a:solidFill>
                  <a:srgbClr val="FFFFFF"/>
                </a:solidFill>
              </a:rPr>
              <a:t> </a:t>
            </a:r>
            <a:r>
              <a:rPr lang="fr-FR" sz="3600" b="1" i="1" dirty="0" err="1">
                <a:solidFill>
                  <a:srgbClr val="FFFFFF"/>
                </a:solidFill>
              </a:rPr>
              <a:t>del</a:t>
            </a:r>
            <a:r>
              <a:rPr lang="fr-FR" sz="3600" b="1" i="1" dirty="0">
                <a:solidFill>
                  <a:srgbClr val="FFFFFF"/>
                </a:solidFill>
              </a:rPr>
              <a:t> </a:t>
            </a:r>
            <a:r>
              <a:rPr lang="fr-FR" sz="3600" b="1" i="1" dirty="0" err="1">
                <a:solidFill>
                  <a:srgbClr val="FFFFFF"/>
                </a:solidFill>
              </a:rPr>
              <a:t>nuovo</a:t>
            </a:r>
            <a:endParaRPr lang="fr-FR" sz="3600" b="1" i="1" dirty="0">
              <a:solidFill>
                <a:srgbClr val="FFFFFF"/>
              </a:solidFill>
            </a:endParaRPr>
          </a:p>
          <a:p>
            <a:pPr marL="39688" algn="ctr">
              <a:lnSpc>
                <a:spcPct val="81000"/>
              </a:lnSpc>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pPr>
            <a:endParaRPr lang="fr-FR" sz="3600" b="1" dirty="0">
              <a:solidFill>
                <a:srgbClr val="FFFFFF"/>
              </a:solidFill>
              <a:latin typeface="+mj-lt"/>
            </a:endParaRPr>
          </a:p>
        </p:txBody>
      </p:sp>
    </p:spTree>
    <p:extLst>
      <p:ext uri="{BB962C8B-B14F-4D97-AF65-F5344CB8AC3E}">
        <p14:creationId xmlns:p14="http://schemas.microsoft.com/office/powerpoint/2010/main" val="210476890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2F0B714-5D56-5F4E-800D-E6ED08B0179C}"/>
              </a:ext>
            </a:extLst>
          </p:cNvPr>
          <p:cNvSpPr txBox="1"/>
          <p:nvPr/>
        </p:nvSpPr>
        <p:spPr>
          <a:xfrm>
            <a:off x="685800" y="1567103"/>
            <a:ext cx="7652522" cy="4093428"/>
          </a:xfrm>
          <a:prstGeom prst="rect">
            <a:avLst/>
          </a:prstGeom>
          <a:noFill/>
        </p:spPr>
        <p:txBody>
          <a:bodyPr wrap="square" rtlCol="0">
            <a:spAutoFit/>
          </a:bodyPr>
          <a:lstStyle/>
          <a:p>
            <a:r>
              <a:rPr lang="it-IT" sz="2400" b="1" dirty="0">
                <a:latin typeface="Arial" panose="020B0604020202020204" pitchFamily="34" charset="0"/>
                <a:cs typeface="Arial" panose="020B0604020202020204" pitchFamily="34" charset="0"/>
              </a:rPr>
              <a:t>Le piante </a:t>
            </a:r>
            <a:r>
              <a:rPr lang="it-IT" sz="2400" dirty="0">
                <a:latin typeface="Arial" panose="020B0604020202020204" pitchFamily="34" charset="0"/>
                <a:cs typeface="Arial" panose="020B0604020202020204" pitchFamily="34" charset="0"/>
              </a:rPr>
              <a:t>“sono un modello di modernità. … Dai materiali all’autonomia energetica, dalle capacità di resistenza alle strategie di adattabilità, le piante hanno trovato da tempo immemorabile le migliori soluzioni alla maggior parte dei problemi che affliggono l’umanità. Basta sapere come e dove guardare… </a:t>
            </a:r>
            <a:r>
              <a:rPr lang="it-IT" sz="2400" b="1" dirty="0">
                <a:latin typeface="Arial" panose="020B0604020202020204" pitchFamily="34" charset="0"/>
                <a:cs typeface="Arial" panose="020B0604020202020204" pitchFamily="34" charset="0"/>
              </a:rPr>
              <a:t>Faremo bene a tenerne conto, nel progettare il nostro futuro</a:t>
            </a:r>
            <a:r>
              <a:rPr lang="it-IT" sz="2400" dirty="0">
                <a:latin typeface="Arial" panose="020B0604020202020204" pitchFamily="34" charset="0"/>
                <a:cs typeface="Arial" panose="020B0604020202020204" pitchFamily="34" charset="0"/>
              </a:rPr>
              <a:t>.” </a:t>
            </a:r>
          </a:p>
          <a:p>
            <a:pPr algn="r"/>
            <a:endParaRPr lang="it-IT" sz="2400" dirty="0">
              <a:latin typeface="Arial" panose="020B0604020202020204" pitchFamily="34" charset="0"/>
              <a:cs typeface="Arial" panose="020B0604020202020204" pitchFamily="34" charset="0"/>
            </a:endParaRPr>
          </a:p>
          <a:p>
            <a:pPr algn="r"/>
            <a:r>
              <a:rPr lang="it-IT" sz="2400" dirty="0">
                <a:latin typeface="Arial" panose="020B0604020202020204" pitchFamily="34" charset="0"/>
                <a:cs typeface="Arial" panose="020B0604020202020204" pitchFamily="34" charset="0"/>
              </a:rPr>
              <a:t>(Stefano Mancuso, 2017)</a:t>
            </a:r>
          </a:p>
          <a:p>
            <a:endParaRPr lang="it-I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181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77076A2-D690-D443-8351-FA066ADE4F3B}"/>
              </a:ext>
            </a:extLst>
          </p:cNvPr>
          <p:cNvSpPr txBox="1"/>
          <p:nvPr/>
        </p:nvSpPr>
        <p:spPr>
          <a:xfrm>
            <a:off x="685800" y="1594546"/>
            <a:ext cx="7724404" cy="2523768"/>
          </a:xfrm>
          <a:prstGeom prst="rect">
            <a:avLst/>
          </a:prstGeom>
          <a:noFill/>
        </p:spPr>
        <p:txBody>
          <a:bodyPr wrap="square" rtlCol="0">
            <a:spAutoFit/>
          </a:bodyPr>
          <a:lstStyle/>
          <a:p>
            <a:r>
              <a:rPr lang="it-IT" sz="3600" b="1" dirty="0">
                <a:latin typeface="Arial" panose="020B0604020202020204" pitchFamily="34" charset="0"/>
                <a:cs typeface="Arial" panose="020B0604020202020204" pitchFamily="34" charset="0"/>
              </a:rPr>
              <a:t>Sostenibilità e innovazione per il progetto dell'ambiente costruito e del sistema prodotto</a:t>
            </a:r>
          </a:p>
          <a:p>
            <a:endParaRPr lang="it-IT" sz="5000" b="1" dirty="0">
              <a:latin typeface="Arial" panose="020B0604020202020204" pitchFamily="34" charset="0"/>
              <a:cs typeface="Arial" panose="020B0604020202020204" pitchFamily="34" charset="0"/>
            </a:endParaRPr>
          </a:p>
        </p:txBody>
      </p:sp>
      <p:sp>
        <p:nvSpPr>
          <p:cNvPr id="3" name="CasellaDiTesto 2">
            <a:extLst>
              <a:ext uri="{FF2B5EF4-FFF2-40B4-BE49-F238E27FC236}">
                <a16:creationId xmlns:a16="http://schemas.microsoft.com/office/drawing/2014/main" id="{4184F4B6-C3E1-F944-8FC3-D51AD40FBEA7}"/>
              </a:ext>
            </a:extLst>
          </p:cNvPr>
          <p:cNvSpPr txBox="1"/>
          <p:nvPr/>
        </p:nvSpPr>
        <p:spPr>
          <a:xfrm>
            <a:off x="685800" y="3664537"/>
            <a:ext cx="5606143" cy="630942"/>
          </a:xfrm>
          <a:prstGeom prst="rect">
            <a:avLst/>
          </a:prstGeom>
          <a:noFill/>
        </p:spPr>
        <p:txBody>
          <a:bodyPr wrap="square" rtlCol="0">
            <a:spAutoFit/>
          </a:bodyPr>
          <a:lstStyle/>
          <a:p>
            <a:r>
              <a:rPr lang="it-IT" sz="3500" dirty="0">
                <a:latin typeface="Arial" panose="020B0604020202020204" pitchFamily="34" charset="0"/>
                <a:cs typeface="Arial" panose="020B0604020202020204" pitchFamily="34" charset="0"/>
              </a:rPr>
              <a:t>Presentazione</a:t>
            </a:r>
          </a:p>
        </p:txBody>
      </p:sp>
      <p:sp>
        <p:nvSpPr>
          <p:cNvPr id="4" name="CasellaDiTesto 3">
            <a:extLst>
              <a:ext uri="{FF2B5EF4-FFF2-40B4-BE49-F238E27FC236}">
                <a16:creationId xmlns:a16="http://schemas.microsoft.com/office/drawing/2014/main" id="{E465BC61-A2CB-3D4A-A130-AAA20A74DECB}"/>
              </a:ext>
            </a:extLst>
          </p:cNvPr>
          <p:cNvSpPr txBox="1"/>
          <p:nvPr/>
        </p:nvSpPr>
        <p:spPr>
          <a:xfrm>
            <a:off x="685800" y="4524461"/>
            <a:ext cx="5606143" cy="400110"/>
          </a:xfrm>
          <a:prstGeom prst="rect">
            <a:avLst/>
          </a:prstGeom>
          <a:noFill/>
        </p:spPr>
        <p:txBody>
          <a:bodyPr wrap="square" rtlCol="0">
            <a:spAutoFit/>
          </a:bodyPr>
          <a:lstStyle/>
          <a:p>
            <a:r>
              <a:rPr lang="it-IT" sz="2000" dirty="0">
                <a:latin typeface="Arial" panose="020B0604020202020204" pitchFamily="34" charset="0"/>
                <a:cs typeface="Arial" panose="020B0604020202020204" pitchFamily="34" charset="0"/>
              </a:rPr>
              <a:t>Giuseppe Lotti, coordinatore Dottorato </a:t>
            </a:r>
          </a:p>
        </p:txBody>
      </p:sp>
    </p:spTree>
    <p:extLst>
      <p:ext uri="{BB962C8B-B14F-4D97-AF65-F5344CB8AC3E}">
        <p14:creationId xmlns:p14="http://schemas.microsoft.com/office/powerpoint/2010/main" val="2389657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2F0B714-5D56-5F4E-800D-E6ED08B0179C}"/>
              </a:ext>
            </a:extLst>
          </p:cNvPr>
          <p:cNvSpPr txBox="1"/>
          <p:nvPr/>
        </p:nvSpPr>
        <p:spPr>
          <a:xfrm>
            <a:off x="685800" y="833258"/>
            <a:ext cx="7652522" cy="5940087"/>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“Oggi bisogna capire se il </a:t>
            </a:r>
            <a:r>
              <a:rPr lang="it-IT" sz="2400" b="1" dirty="0">
                <a:latin typeface="Arial" panose="020B0604020202020204" pitchFamily="34" charset="0"/>
                <a:cs typeface="Arial" panose="020B0604020202020204" pitchFamily="34" charset="0"/>
              </a:rPr>
              <a:t>territorio</a:t>
            </a:r>
            <a:r>
              <a:rPr lang="it-IT" sz="2400" dirty="0">
                <a:latin typeface="Arial" panose="020B0604020202020204" pitchFamily="34" charset="0"/>
                <a:cs typeface="Arial" panose="020B0604020202020204" pitchFamily="34" charset="0"/>
              </a:rPr>
              <a:t> e la dimensione della </a:t>
            </a:r>
            <a:r>
              <a:rPr lang="it-IT" sz="2400" b="1" dirty="0">
                <a:latin typeface="Arial" panose="020B0604020202020204" pitchFamily="34" charset="0"/>
                <a:cs typeface="Arial" panose="020B0604020202020204" pitchFamily="34" charset="0"/>
              </a:rPr>
              <a:t>comunità</a:t>
            </a:r>
            <a:r>
              <a:rPr lang="it-IT" sz="2400" dirty="0">
                <a:latin typeface="Arial" panose="020B0604020202020204" pitchFamily="34" charset="0"/>
                <a:cs typeface="Arial" panose="020B0604020202020204" pitchFamily="34" charset="0"/>
              </a:rPr>
              <a:t> è in grado di produrre </a:t>
            </a:r>
            <a:r>
              <a:rPr lang="it-IT" sz="2400" b="1" dirty="0">
                <a:latin typeface="Arial" panose="020B0604020202020204" pitchFamily="34" charset="0"/>
                <a:cs typeface="Arial" panose="020B0604020202020204" pitchFamily="34" charset="0"/>
              </a:rPr>
              <a:t>processi </a:t>
            </a:r>
            <a:r>
              <a:rPr lang="it-IT" sz="2400" b="1" i="1" dirty="0" err="1">
                <a:latin typeface="Arial" panose="020B0604020202020204" pitchFamily="34" charset="0"/>
                <a:cs typeface="Arial" panose="020B0604020202020204" pitchFamily="34" charset="0"/>
              </a:rPr>
              <a:t>lobal</a:t>
            </a:r>
            <a:r>
              <a:rPr lang="it-IT" sz="2400" dirty="0">
                <a:latin typeface="Arial" panose="020B0604020202020204" pitchFamily="34" charset="0"/>
                <a:cs typeface="Arial" panose="020B0604020202020204" pitchFamily="34" charset="0"/>
              </a:rPr>
              <a:t>, ovvero processi caratteristici di un locale capace di andare nel globale non per essere sussunto ma per cogliere processi e opportunità che rafforzano le comunità.” </a:t>
            </a:r>
          </a:p>
          <a:p>
            <a:endParaRPr lang="it-IT" sz="2400" dirty="0">
              <a:latin typeface="Arial" panose="020B0604020202020204" pitchFamily="34" charset="0"/>
              <a:cs typeface="Arial" panose="020B0604020202020204" pitchFamily="34" charset="0"/>
            </a:endParaRPr>
          </a:p>
          <a:p>
            <a:pPr algn="r"/>
            <a:r>
              <a:rPr lang="it-IT" sz="2400" dirty="0">
                <a:latin typeface="Arial" panose="020B0604020202020204" pitchFamily="34" charset="0"/>
                <a:cs typeface="Arial" panose="020B0604020202020204" pitchFamily="34" charset="0"/>
              </a:rPr>
              <a:t>(Aldo Bonomi, 2015)</a:t>
            </a:r>
          </a:p>
          <a:p>
            <a:pPr algn="r"/>
            <a:endParaRPr lang="it-IT" sz="2400" dirty="0">
              <a:latin typeface="Arial" panose="020B0604020202020204" pitchFamily="34" charset="0"/>
              <a:cs typeface="Arial" panose="020B0604020202020204" pitchFamily="34" charset="0"/>
            </a:endParaRPr>
          </a:p>
          <a:p>
            <a:r>
              <a:rPr lang="it-IT" sz="2400" dirty="0">
                <a:latin typeface="Arial" panose="020B0604020202020204" pitchFamily="34" charset="0"/>
                <a:cs typeface="Arial" panose="020B0604020202020204" pitchFamily="34" charset="0"/>
              </a:rPr>
              <a:t>“… mettersi in mezzo … accompagnare le società locali nel metabolizzare culturalmente i cambiamenti …</a:t>
            </a:r>
            <a:r>
              <a:rPr lang="it-IT" sz="2400" b="1" dirty="0">
                <a:latin typeface="Arial" panose="020B0604020202020204" pitchFamily="34" charset="0"/>
                <a:cs typeface="Arial" panose="020B0604020202020204" pitchFamily="34" charset="0"/>
              </a:rPr>
              <a:t>mediare i flussi per accompagnare i luoghi</a:t>
            </a:r>
            <a:r>
              <a:rPr lang="it-IT" sz="2400" dirty="0">
                <a:latin typeface="Arial" panose="020B0604020202020204" pitchFamily="34" charset="0"/>
                <a:cs typeface="Arial" panose="020B0604020202020204" pitchFamily="34" charset="0"/>
              </a:rPr>
              <a:t>.” </a:t>
            </a:r>
          </a:p>
          <a:p>
            <a:pPr algn="r"/>
            <a:endParaRPr lang="it-IT" sz="2400" dirty="0">
              <a:latin typeface="Arial" panose="020B0604020202020204" pitchFamily="34" charset="0"/>
              <a:cs typeface="Arial" panose="020B0604020202020204" pitchFamily="34" charset="0"/>
            </a:endParaRPr>
          </a:p>
          <a:p>
            <a:pPr algn="r"/>
            <a:r>
              <a:rPr lang="it-IT" sz="2400" dirty="0">
                <a:latin typeface="Arial" panose="020B0604020202020204" pitchFamily="34" charset="0"/>
                <a:cs typeface="Arial" panose="020B0604020202020204" pitchFamily="34" charset="0"/>
              </a:rPr>
              <a:t>(Aldo Bonomi, 2008)</a:t>
            </a:r>
          </a:p>
          <a:p>
            <a:pPr algn="r"/>
            <a:endParaRPr lang="it-IT" sz="2400" dirty="0">
              <a:latin typeface="Arial" panose="020B0604020202020204" pitchFamily="34" charset="0"/>
              <a:cs typeface="Arial" panose="020B0604020202020204" pitchFamily="34" charset="0"/>
            </a:endParaRPr>
          </a:p>
          <a:p>
            <a:endParaRPr lang="it-I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9268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2F0B714-5D56-5F4E-800D-E6ED08B0179C}"/>
              </a:ext>
            </a:extLst>
          </p:cNvPr>
          <p:cNvSpPr txBox="1"/>
          <p:nvPr/>
        </p:nvSpPr>
        <p:spPr>
          <a:xfrm>
            <a:off x="685800" y="1355463"/>
            <a:ext cx="7652522" cy="4462760"/>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a:t>
            </a:r>
            <a:r>
              <a:rPr lang="it-IT" sz="2400" b="1" dirty="0" err="1">
                <a:latin typeface="Arial" panose="020B0604020202020204" pitchFamily="34" charset="0"/>
                <a:cs typeface="Arial" panose="020B0604020202020204" pitchFamily="34" charset="0"/>
              </a:rPr>
              <a:t>After</a:t>
            </a:r>
            <a:r>
              <a:rPr lang="it-IT" sz="2400" b="1" dirty="0">
                <a:latin typeface="Arial" panose="020B0604020202020204" pitchFamily="34" charset="0"/>
                <a:cs typeface="Arial" panose="020B0604020202020204" pitchFamily="34" charset="0"/>
              </a:rPr>
              <a:t> Amnesia. Learning from the </a:t>
            </a:r>
            <a:r>
              <a:rPr lang="it-IT" sz="2400" b="1" dirty="0" err="1">
                <a:latin typeface="Arial" panose="020B0604020202020204" pitchFamily="34" charset="0"/>
                <a:cs typeface="Arial" panose="020B0604020202020204" pitchFamily="34" charset="0"/>
              </a:rPr>
              <a:t>Islamic</a:t>
            </a:r>
            <a:r>
              <a:rPr lang="it-IT" sz="2400" b="1" dirty="0">
                <a:latin typeface="Arial" panose="020B0604020202020204" pitchFamily="34" charset="0"/>
                <a:cs typeface="Arial" panose="020B0604020202020204" pitchFamily="34" charset="0"/>
              </a:rPr>
              <a:t> </a:t>
            </a:r>
            <a:r>
              <a:rPr lang="it-IT" sz="2400" b="1" dirty="0" err="1">
                <a:latin typeface="Arial" panose="020B0604020202020204" pitchFamily="34" charset="0"/>
                <a:cs typeface="Arial" panose="020B0604020202020204" pitchFamily="34" charset="0"/>
              </a:rPr>
              <a:t>Mediterranean</a:t>
            </a:r>
            <a:r>
              <a:rPr lang="it-IT" sz="2400" b="1" dirty="0">
                <a:latin typeface="Arial" panose="020B0604020202020204" pitchFamily="34" charset="0"/>
                <a:cs typeface="Arial" panose="020B0604020202020204" pitchFamily="34" charset="0"/>
              </a:rPr>
              <a:t> Urban </a:t>
            </a:r>
            <a:r>
              <a:rPr lang="it-IT" sz="2400" b="1" dirty="0" err="1">
                <a:latin typeface="Arial" panose="020B0604020202020204" pitchFamily="34" charset="0"/>
                <a:cs typeface="Arial" panose="020B0604020202020204" pitchFamily="34" charset="0"/>
              </a:rPr>
              <a:t>Fabric</a:t>
            </a:r>
            <a:r>
              <a:rPr lang="it-IT" sz="2400" dirty="0">
                <a:latin typeface="Arial" panose="020B0604020202020204" pitchFamily="34" charset="0"/>
                <a:cs typeface="Arial" panose="020B0604020202020204" pitchFamily="34" charset="0"/>
              </a:rPr>
              <a:t>.</a:t>
            </a:r>
          </a:p>
          <a:p>
            <a:r>
              <a:rPr lang="it-IT" sz="2400" dirty="0">
                <a:latin typeface="Arial" panose="020B0604020202020204" pitchFamily="34" charset="0"/>
                <a:cs typeface="Arial" panose="020B0604020202020204" pitchFamily="34" charset="0"/>
              </a:rPr>
              <a:t>… The </a:t>
            </a:r>
            <a:r>
              <a:rPr lang="it-IT" sz="2400" dirty="0" err="1">
                <a:latin typeface="Arial" panose="020B0604020202020204" pitchFamily="34" charset="0"/>
                <a:cs typeface="Arial" panose="020B0604020202020204" pitchFamily="34" charset="0"/>
              </a:rPr>
              <a:t>Arab</a:t>
            </a:r>
            <a:r>
              <a:rPr lang="it-IT" sz="2400" dirty="0">
                <a:latin typeface="Arial" panose="020B0604020202020204" pitchFamily="34" charset="0"/>
                <a:cs typeface="Arial" panose="020B0604020202020204" pitchFamily="34" charset="0"/>
              </a:rPr>
              <a:t> city </a:t>
            </a:r>
            <a:r>
              <a:rPr lang="it-IT" sz="2400" dirty="0" err="1">
                <a:latin typeface="Arial" panose="020B0604020202020204" pitchFamily="34" charset="0"/>
                <a:cs typeface="Arial" panose="020B0604020202020204" pitchFamily="34" charset="0"/>
              </a:rPr>
              <a:t>is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also</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very</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useful</a:t>
            </a:r>
            <a:r>
              <a:rPr lang="it-IT" sz="2400" dirty="0">
                <a:latin typeface="Arial" panose="020B0604020202020204" pitchFamily="34" charset="0"/>
                <a:cs typeface="Arial" panose="020B0604020202020204" pitchFamily="34" charset="0"/>
              </a:rPr>
              <a:t> for </a:t>
            </a:r>
            <a:r>
              <a:rPr lang="it-IT" sz="2400" dirty="0" err="1">
                <a:latin typeface="Arial" panose="020B0604020202020204" pitchFamily="34" charset="0"/>
                <a:cs typeface="Arial" panose="020B0604020202020204" pitchFamily="34" charset="0"/>
              </a:rPr>
              <a:t>understanding</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our</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cities</a:t>
            </a:r>
            <a:r>
              <a:rPr lang="it-IT" sz="2400" dirty="0">
                <a:latin typeface="Arial" panose="020B0604020202020204" pitchFamily="34" charset="0"/>
                <a:cs typeface="Arial" panose="020B0604020202020204" pitchFamily="34" charset="0"/>
              </a:rPr>
              <a:t>. </a:t>
            </a:r>
            <a:r>
              <a:rPr lang="it-IT" sz="2400" b="1" dirty="0">
                <a:latin typeface="Arial" panose="020B0604020202020204" pitchFamily="34" charset="0"/>
                <a:cs typeface="Arial" panose="020B0604020202020204" pitchFamily="34" charset="0"/>
              </a:rPr>
              <a:t>The </a:t>
            </a:r>
            <a:r>
              <a:rPr lang="it-IT" sz="2400" b="1" dirty="0" err="1">
                <a:latin typeface="Arial" panose="020B0604020202020204" pitchFamily="34" charset="0"/>
                <a:cs typeface="Arial" panose="020B0604020202020204" pitchFamily="34" charset="0"/>
              </a:rPr>
              <a:t>result</a:t>
            </a:r>
            <a:r>
              <a:rPr lang="it-IT" sz="2400" b="1" dirty="0">
                <a:latin typeface="Arial" panose="020B0604020202020204" pitchFamily="34" charset="0"/>
                <a:cs typeface="Arial" panose="020B0604020202020204" pitchFamily="34" charset="0"/>
              </a:rPr>
              <a:t> </a:t>
            </a:r>
            <a:r>
              <a:rPr lang="it-IT" sz="2400" b="1" dirty="0" err="1">
                <a:latin typeface="Arial" panose="020B0604020202020204" pitchFamily="34" charset="0"/>
                <a:cs typeface="Arial" panose="020B0604020202020204" pitchFamily="34" charset="0"/>
              </a:rPr>
              <a:t>is</a:t>
            </a:r>
            <a:r>
              <a:rPr lang="it-IT" sz="2400" b="1" dirty="0">
                <a:latin typeface="Arial" panose="020B0604020202020204" pitchFamily="34" charset="0"/>
                <a:cs typeface="Arial" panose="020B0604020202020204" pitchFamily="34" charset="0"/>
              </a:rPr>
              <a:t> </a:t>
            </a:r>
            <a:r>
              <a:rPr lang="it-IT" sz="2400" b="1" dirty="0" err="1">
                <a:latin typeface="Arial" panose="020B0604020202020204" pitchFamily="34" charset="0"/>
                <a:cs typeface="Arial" panose="020B0604020202020204" pitchFamily="34" charset="0"/>
              </a:rPr>
              <a:t>that</a:t>
            </a:r>
            <a:r>
              <a:rPr lang="it-IT" sz="2400" b="1" dirty="0">
                <a:latin typeface="Arial" panose="020B0604020202020204" pitchFamily="34" charset="0"/>
                <a:cs typeface="Arial" panose="020B0604020202020204" pitchFamily="34" charset="0"/>
              </a:rPr>
              <a:t> </a:t>
            </a:r>
            <a:r>
              <a:rPr lang="it-IT" sz="2400" b="1" dirty="0" err="1">
                <a:latin typeface="Arial" panose="020B0604020202020204" pitchFamily="34" charset="0"/>
                <a:cs typeface="Arial" panose="020B0604020202020204" pitchFamily="34" charset="0"/>
              </a:rPr>
              <a:t>pre-existent</a:t>
            </a:r>
            <a:r>
              <a:rPr lang="it-IT" sz="2400" b="1" dirty="0">
                <a:latin typeface="Arial" panose="020B0604020202020204" pitchFamily="34" charset="0"/>
                <a:cs typeface="Arial" panose="020B0604020202020204" pitchFamily="34" charset="0"/>
              </a:rPr>
              <a:t> </a:t>
            </a:r>
            <a:r>
              <a:rPr lang="it-IT" sz="2400" b="1" dirty="0" err="1">
                <a:latin typeface="Arial" panose="020B0604020202020204" pitchFamily="34" charset="0"/>
                <a:cs typeface="Arial" panose="020B0604020202020204" pitchFamily="34" charset="0"/>
              </a:rPr>
              <a:t>structure</a:t>
            </a:r>
            <a:r>
              <a:rPr lang="it-IT" sz="2400" b="1" dirty="0">
                <a:latin typeface="Arial" panose="020B0604020202020204" pitchFamily="34" charset="0"/>
                <a:cs typeface="Arial" panose="020B0604020202020204" pitchFamily="34" charset="0"/>
              </a:rPr>
              <a:t> </a:t>
            </a:r>
            <a:r>
              <a:rPr lang="it-IT" sz="2400" b="1" dirty="0" err="1">
                <a:latin typeface="Arial" panose="020B0604020202020204" pitchFamily="34" charset="0"/>
                <a:cs typeface="Arial" panose="020B0604020202020204" pitchFamily="34" charset="0"/>
              </a:rPr>
              <a:t>is</a:t>
            </a:r>
            <a:endParaRPr lang="it-IT" sz="2400" b="1" dirty="0">
              <a:latin typeface="Arial" panose="020B0604020202020204" pitchFamily="34" charset="0"/>
              <a:cs typeface="Arial" panose="020B0604020202020204" pitchFamily="34" charset="0"/>
            </a:endParaRPr>
          </a:p>
          <a:p>
            <a:r>
              <a:rPr lang="it-IT" sz="2400" b="1" dirty="0" err="1">
                <a:latin typeface="Arial" panose="020B0604020202020204" pitchFamily="34" charset="0"/>
                <a:cs typeface="Arial" panose="020B0604020202020204" pitchFamily="34" charset="0"/>
              </a:rPr>
              <a:t>contained</a:t>
            </a:r>
            <a:r>
              <a:rPr lang="it-IT" sz="2400" b="1" dirty="0">
                <a:latin typeface="Arial" panose="020B0604020202020204" pitchFamily="34" charset="0"/>
                <a:cs typeface="Arial" panose="020B0604020202020204" pitchFamily="34" charset="0"/>
              </a:rPr>
              <a:t> in a </a:t>
            </a:r>
            <a:r>
              <a:rPr lang="it-IT" sz="2400" b="1" dirty="0" err="1">
                <a:latin typeface="Arial" panose="020B0604020202020204" pitchFamily="34" charset="0"/>
                <a:cs typeface="Arial" panose="020B0604020202020204" pitchFamily="34" charset="0"/>
              </a:rPr>
              <a:t>structure</a:t>
            </a:r>
            <a:r>
              <a:rPr lang="it-IT" sz="2400" b="1" dirty="0">
                <a:latin typeface="Arial" panose="020B0604020202020204" pitchFamily="34" charset="0"/>
                <a:cs typeface="Arial" panose="020B0604020202020204" pitchFamily="34" charset="0"/>
              </a:rPr>
              <a:t> of </a:t>
            </a:r>
            <a:r>
              <a:rPr lang="it-IT" sz="2400" b="1" dirty="0" err="1">
                <a:latin typeface="Arial" panose="020B0604020202020204" pitchFamily="34" charset="0"/>
                <a:cs typeface="Arial" panose="020B0604020202020204" pitchFamily="34" charset="0"/>
              </a:rPr>
              <a:t>successions</a:t>
            </a:r>
            <a:r>
              <a:rPr lang="it-IT" sz="2400" dirty="0">
                <a:latin typeface="Arial" panose="020B0604020202020204" pitchFamily="34" charset="0"/>
                <a:cs typeface="Arial" panose="020B0604020202020204" pitchFamily="34" charset="0"/>
              </a:rPr>
              <a:t>. And </a:t>
            </a:r>
            <a:r>
              <a:rPr lang="it-IT" sz="2400" dirty="0" err="1">
                <a:latin typeface="Arial" panose="020B0604020202020204" pitchFamily="34" charset="0"/>
                <a:cs typeface="Arial" panose="020B0604020202020204" pitchFamily="34" charset="0"/>
              </a:rPr>
              <a:t>although</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this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does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not</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readily</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reveal</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its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previous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mutations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it</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is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always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there</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It</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is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my</a:t>
            </a:r>
            <a:r>
              <a:rPr lang="it-IT" sz="2400" dirty="0">
                <a:latin typeface="Arial" panose="020B0604020202020204" pitchFamily="34" charset="0"/>
                <a:cs typeface="Arial" panose="020B0604020202020204" pitchFamily="34" charset="0"/>
              </a:rPr>
              <a:t> opinion </a:t>
            </a:r>
            <a:r>
              <a:rPr lang="it-IT" sz="2400" dirty="0" err="1">
                <a:latin typeface="Arial" panose="020B0604020202020204" pitchFamily="34" charset="0"/>
                <a:cs typeface="Arial" panose="020B0604020202020204" pitchFamily="34" charset="0"/>
              </a:rPr>
              <a:t>that</a:t>
            </a:r>
            <a:r>
              <a:rPr lang="it-IT" sz="2400" dirty="0">
                <a:latin typeface="Arial" panose="020B0604020202020204" pitchFamily="34" charset="0"/>
                <a:cs typeface="Arial" panose="020B0604020202020204" pitchFamily="34" charset="0"/>
              </a:rPr>
              <a:t> </a:t>
            </a:r>
            <a:r>
              <a:rPr lang="it-IT" sz="2400" b="1" dirty="0">
                <a:latin typeface="Arial" panose="020B0604020202020204" pitchFamily="34" charset="0"/>
                <a:cs typeface="Arial" panose="020B0604020202020204" pitchFamily="34" charset="0"/>
              </a:rPr>
              <a:t>the ultimate </a:t>
            </a:r>
            <a:r>
              <a:rPr lang="it-IT" sz="2400" b="1" dirty="0" err="1">
                <a:latin typeface="Arial" panose="020B0604020202020204" pitchFamily="34" charset="0"/>
                <a:cs typeface="Arial" panose="020B0604020202020204" pitchFamily="34" charset="0"/>
              </a:rPr>
              <a:t>achievement</a:t>
            </a:r>
            <a:r>
              <a:rPr lang="it-IT" sz="2400" b="1" dirty="0">
                <a:latin typeface="Arial" panose="020B0604020202020204" pitchFamily="34" charset="0"/>
                <a:cs typeface="Arial" panose="020B0604020202020204" pitchFamily="34" charset="0"/>
              </a:rPr>
              <a:t> of the </a:t>
            </a:r>
            <a:r>
              <a:rPr lang="it-IT" sz="2400" b="1" dirty="0" err="1">
                <a:latin typeface="Arial" panose="020B0604020202020204" pitchFamily="34" charset="0"/>
                <a:cs typeface="Arial" panose="020B0604020202020204" pitchFamily="34" charset="0"/>
              </a:rPr>
              <a:t>architect</a:t>
            </a:r>
            <a:r>
              <a:rPr lang="it-IT" sz="2400" b="1" dirty="0">
                <a:latin typeface="Arial" panose="020B0604020202020204" pitchFamily="34" charset="0"/>
                <a:cs typeface="Arial" panose="020B0604020202020204" pitchFamily="34" charset="0"/>
              </a:rPr>
              <a:t> </a:t>
            </a:r>
            <a:r>
              <a:rPr lang="it-IT" sz="2400" b="1" dirty="0" err="1">
                <a:latin typeface="Arial" panose="020B0604020202020204" pitchFamily="34" charset="0"/>
                <a:cs typeface="Arial" panose="020B0604020202020204" pitchFamily="34" charset="0"/>
              </a:rPr>
              <a:t>is</a:t>
            </a:r>
            <a:r>
              <a:rPr lang="it-IT" sz="2400" b="1" dirty="0">
                <a:latin typeface="Arial" panose="020B0604020202020204" pitchFamily="34" charset="0"/>
                <a:cs typeface="Arial" panose="020B0604020202020204" pitchFamily="34" charset="0"/>
              </a:rPr>
              <a:t> to design an </a:t>
            </a:r>
            <a:r>
              <a:rPr lang="it-IT" sz="2400" b="1" dirty="0" err="1">
                <a:latin typeface="Arial" panose="020B0604020202020204" pitchFamily="34" charset="0"/>
                <a:cs typeface="Arial" panose="020B0604020202020204" pitchFamily="34" charset="0"/>
              </a:rPr>
              <a:t>architecture</a:t>
            </a:r>
            <a:r>
              <a:rPr lang="it-IT" sz="2400" b="1" dirty="0">
                <a:latin typeface="Arial" panose="020B0604020202020204" pitchFamily="34" charset="0"/>
                <a:cs typeface="Arial" panose="020B0604020202020204" pitchFamily="34" charset="0"/>
              </a:rPr>
              <a:t> </a:t>
            </a:r>
            <a:r>
              <a:rPr lang="it-IT" sz="2400" b="1" dirty="0" err="1">
                <a:latin typeface="Arial" panose="020B0604020202020204" pitchFamily="34" charset="0"/>
                <a:cs typeface="Arial" panose="020B0604020202020204" pitchFamily="34" charset="0"/>
              </a:rPr>
              <a:t>that</a:t>
            </a:r>
            <a:r>
              <a:rPr lang="it-IT" sz="2400" b="1" dirty="0">
                <a:latin typeface="Arial" panose="020B0604020202020204" pitchFamily="34" charset="0"/>
                <a:cs typeface="Arial" panose="020B0604020202020204" pitchFamily="34" charset="0"/>
              </a:rPr>
              <a:t> </a:t>
            </a:r>
            <a:r>
              <a:rPr lang="it-IT" sz="2400" b="1" dirty="0" err="1">
                <a:latin typeface="Arial" panose="020B0604020202020204" pitchFamily="34" charset="0"/>
                <a:cs typeface="Arial" panose="020B0604020202020204" pitchFamily="34" charset="0"/>
              </a:rPr>
              <a:t>seems</a:t>
            </a:r>
            <a:r>
              <a:rPr lang="it-IT" sz="2400" b="1" dirty="0">
                <a:latin typeface="Arial" panose="020B0604020202020204" pitchFamily="34" charset="0"/>
                <a:cs typeface="Arial" panose="020B0604020202020204" pitchFamily="34" charset="0"/>
              </a:rPr>
              <a:t> to </a:t>
            </a:r>
            <a:r>
              <a:rPr lang="it-IT" sz="2400" b="1" dirty="0" err="1">
                <a:latin typeface="Arial" panose="020B0604020202020204" pitchFamily="34" charset="0"/>
                <a:cs typeface="Arial" panose="020B0604020202020204" pitchFamily="34" charset="0"/>
              </a:rPr>
              <a:t>have</a:t>
            </a:r>
            <a:r>
              <a:rPr lang="it-IT" sz="2400" b="1" dirty="0">
                <a:latin typeface="Arial" panose="020B0604020202020204" pitchFamily="34" charset="0"/>
                <a:cs typeface="Arial" panose="020B0604020202020204" pitchFamily="34" charset="0"/>
              </a:rPr>
              <a:t> </a:t>
            </a:r>
            <a:r>
              <a:rPr lang="it-IT" sz="2400" b="1" dirty="0" err="1">
                <a:latin typeface="Arial" panose="020B0604020202020204" pitchFamily="34" charset="0"/>
                <a:cs typeface="Arial" panose="020B0604020202020204" pitchFamily="34" charset="0"/>
              </a:rPr>
              <a:t>always</a:t>
            </a:r>
            <a:r>
              <a:rPr lang="it-IT" sz="2400" b="1" dirty="0">
                <a:latin typeface="Arial" panose="020B0604020202020204" pitchFamily="34" charset="0"/>
                <a:cs typeface="Arial" panose="020B0604020202020204" pitchFamily="34" charset="0"/>
              </a:rPr>
              <a:t> </a:t>
            </a:r>
            <a:r>
              <a:rPr lang="it-IT" sz="2400" b="1" dirty="0" err="1">
                <a:latin typeface="Arial" panose="020B0604020202020204" pitchFamily="34" charset="0"/>
                <a:cs typeface="Arial" panose="020B0604020202020204" pitchFamily="34" charset="0"/>
              </a:rPr>
              <a:t>existe</a:t>
            </a:r>
            <a:r>
              <a:rPr lang="it-IT" sz="2400" dirty="0">
                <a:latin typeface="Arial" panose="020B0604020202020204" pitchFamily="34" charset="0"/>
                <a:cs typeface="Arial" panose="020B0604020202020204" pitchFamily="34" charset="0"/>
              </a:rPr>
              <a:t>.” </a:t>
            </a:r>
          </a:p>
          <a:p>
            <a:endParaRPr lang="it-IT" sz="2400" dirty="0">
              <a:latin typeface="Arial" panose="020B0604020202020204" pitchFamily="34" charset="0"/>
              <a:cs typeface="Arial" panose="020B0604020202020204" pitchFamily="34" charset="0"/>
            </a:endParaRPr>
          </a:p>
          <a:p>
            <a:pPr algn="r"/>
            <a:r>
              <a:rPr lang="it-IT" sz="2400" dirty="0">
                <a:latin typeface="Arial" panose="020B0604020202020204" pitchFamily="34" charset="0"/>
                <a:cs typeface="Arial" panose="020B0604020202020204" pitchFamily="34" charset="0"/>
              </a:rPr>
              <a:t>(Attilio </a:t>
            </a:r>
            <a:r>
              <a:rPr lang="it-IT" sz="2400" dirty="0" err="1">
                <a:latin typeface="Arial" panose="020B0604020202020204" pitchFamily="34" charset="0"/>
                <a:cs typeface="Arial" panose="020B0604020202020204" pitchFamily="34" charset="0"/>
              </a:rPr>
              <a:t>Petruccioli</a:t>
            </a:r>
            <a:r>
              <a:rPr lang="it-IT" sz="2400" dirty="0">
                <a:latin typeface="Arial" panose="020B0604020202020204" pitchFamily="34" charset="0"/>
                <a:cs typeface="Arial" panose="020B0604020202020204" pitchFamily="34" charset="0"/>
              </a:rPr>
              <a:t>, 2007) </a:t>
            </a:r>
          </a:p>
          <a:p>
            <a:endParaRPr lang="it-I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283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po 19">
            <a:extLst>
              <a:ext uri="{FF2B5EF4-FFF2-40B4-BE49-F238E27FC236}">
                <a16:creationId xmlns:a16="http://schemas.microsoft.com/office/drawing/2014/main" id="{8AA3C453-A3DB-F443-BA16-95673221F0AC}"/>
              </a:ext>
            </a:extLst>
          </p:cNvPr>
          <p:cNvGrpSpPr/>
          <p:nvPr/>
        </p:nvGrpSpPr>
        <p:grpSpPr>
          <a:xfrm>
            <a:off x="1374022" y="2104797"/>
            <a:ext cx="2457996" cy="1059208"/>
            <a:chOff x="616131" y="1551001"/>
            <a:chExt cx="2457996" cy="1059208"/>
          </a:xfrm>
        </p:grpSpPr>
        <p:sp>
          <p:nvSpPr>
            <p:cNvPr id="6" name="Rettangolo 5">
              <a:extLst>
                <a:ext uri="{FF2B5EF4-FFF2-40B4-BE49-F238E27FC236}">
                  <a16:creationId xmlns:a16="http://schemas.microsoft.com/office/drawing/2014/main" id="{564420F7-3437-934E-8266-D24FB71CDCB0}"/>
                </a:ext>
              </a:extLst>
            </p:cNvPr>
            <p:cNvSpPr/>
            <p:nvPr/>
          </p:nvSpPr>
          <p:spPr>
            <a:xfrm>
              <a:off x="616131" y="1594546"/>
              <a:ext cx="2457996" cy="1015663"/>
            </a:xfrm>
            <a:prstGeom prst="rect">
              <a:avLst/>
            </a:prstGeom>
            <a:solidFill>
              <a:srgbClr val="EB59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rgbClr val="FFFFFF"/>
                </a:solidFill>
              </a:endParaRPr>
            </a:p>
          </p:txBody>
        </p:sp>
        <p:sp>
          <p:nvSpPr>
            <p:cNvPr id="4" name="CasellaDiTesto 3">
              <a:extLst>
                <a:ext uri="{FF2B5EF4-FFF2-40B4-BE49-F238E27FC236}">
                  <a16:creationId xmlns:a16="http://schemas.microsoft.com/office/drawing/2014/main" id="{9E40421A-F112-284B-B35F-9FBE2B9214A1}"/>
                </a:ext>
              </a:extLst>
            </p:cNvPr>
            <p:cNvSpPr txBox="1"/>
            <p:nvPr/>
          </p:nvSpPr>
          <p:spPr>
            <a:xfrm>
              <a:off x="616131" y="1551001"/>
              <a:ext cx="394063" cy="1015663"/>
            </a:xfrm>
            <a:prstGeom prst="rect">
              <a:avLst/>
            </a:prstGeom>
            <a:noFill/>
          </p:spPr>
          <p:txBody>
            <a:bodyPr wrap="square" rtlCol="0">
              <a:spAutoFit/>
            </a:bodyPr>
            <a:lstStyle/>
            <a:p>
              <a:r>
                <a:rPr lang="it-IT" sz="6000" b="1" dirty="0">
                  <a:solidFill>
                    <a:schemeClr val="bg1"/>
                  </a:solidFill>
                  <a:latin typeface="Arial" panose="020B0604020202020204" pitchFamily="34" charset="0"/>
                  <a:cs typeface="Arial" panose="020B0604020202020204" pitchFamily="34" charset="0"/>
                </a:rPr>
                <a:t>1</a:t>
              </a:r>
            </a:p>
          </p:txBody>
        </p:sp>
        <p:sp>
          <p:nvSpPr>
            <p:cNvPr id="5" name="CasellaDiTesto 4">
              <a:extLst>
                <a:ext uri="{FF2B5EF4-FFF2-40B4-BE49-F238E27FC236}">
                  <a16:creationId xmlns:a16="http://schemas.microsoft.com/office/drawing/2014/main" id="{FDF444D5-598E-664C-A19D-D541B01F0904}"/>
                </a:ext>
              </a:extLst>
            </p:cNvPr>
            <p:cNvSpPr txBox="1"/>
            <p:nvPr/>
          </p:nvSpPr>
          <p:spPr>
            <a:xfrm>
              <a:off x="1051138" y="1967421"/>
              <a:ext cx="1942011" cy="477054"/>
            </a:xfrm>
            <a:prstGeom prst="rect">
              <a:avLst/>
            </a:prstGeom>
            <a:noFill/>
          </p:spPr>
          <p:txBody>
            <a:bodyPr wrap="square" rtlCol="0">
              <a:spAutoFit/>
            </a:bodyPr>
            <a:lstStyle/>
            <a:p>
              <a:r>
                <a:rPr lang="it-IT" sz="2500" dirty="0">
                  <a:solidFill>
                    <a:schemeClr val="bg1"/>
                  </a:solidFill>
                  <a:latin typeface="Arial" panose="020B0604020202020204" pitchFamily="34" charset="0"/>
                  <a:cs typeface="Arial" panose="020B0604020202020204" pitchFamily="34" charset="0"/>
                </a:rPr>
                <a:t>Sostenibilità</a:t>
              </a:r>
            </a:p>
          </p:txBody>
        </p:sp>
      </p:grpSp>
      <p:grpSp>
        <p:nvGrpSpPr>
          <p:cNvPr id="19" name="Gruppo 18">
            <a:extLst>
              <a:ext uri="{FF2B5EF4-FFF2-40B4-BE49-F238E27FC236}">
                <a16:creationId xmlns:a16="http://schemas.microsoft.com/office/drawing/2014/main" id="{0D8C6216-54AD-8642-AB6F-265F06375CBA}"/>
              </a:ext>
            </a:extLst>
          </p:cNvPr>
          <p:cNvGrpSpPr/>
          <p:nvPr/>
        </p:nvGrpSpPr>
        <p:grpSpPr>
          <a:xfrm>
            <a:off x="5284859" y="2039024"/>
            <a:ext cx="2551613" cy="1323858"/>
            <a:chOff x="3448594" y="3945859"/>
            <a:chExt cx="2551613" cy="1323858"/>
          </a:xfrm>
        </p:grpSpPr>
        <p:sp>
          <p:nvSpPr>
            <p:cNvPr id="11" name="Rettangolo 10">
              <a:extLst>
                <a:ext uri="{FF2B5EF4-FFF2-40B4-BE49-F238E27FC236}">
                  <a16:creationId xmlns:a16="http://schemas.microsoft.com/office/drawing/2014/main" id="{2CE27844-463A-644C-9B57-0EAC8A5E7E8E}"/>
                </a:ext>
              </a:extLst>
            </p:cNvPr>
            <p:cNvSpPr/>
            <p:nvPr/>
          </p:nvSpPr>
          <p:spPr>
            <a:xfrm>
              <a:off x="3448594" y="4059072"/>
              <a:ext cx="2551613" cy="1210645"/>
            </a:xfrm>
            <a:prstGeom prst="rect">
              <a:avLst/>
            </a:prstGeom>
            <a:solidFill>
              <a:srgbClr val="73A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rgbClr val="FFFFFF"/>
                </a:solidFill>
              </a:endParaRPr>
            </a:p>
          </p:txBody>
        </p:sp>
        <p:sp>
          <p:nvSpPr>
            <p:cNvPr id="12" name="CasellaDiTesto 11">
              <a:extLst>
                <a:ext uri="{FF2B5EF4-FFF2-40B4-BE49-F238E27FC236}">
                  <a16:creationId xmlns:a16="http://schemas.microsoft.com/office/drawing/2014/main" id="{53016125-AD9C-B741-9B0A-6809B7E46B63}"/>
                </a:ext>
              </a:extLst>
            </p:cNvPr>
            <p:cNvSpPr txBox="1"/>
            <p:nvPr/>
          </p:nvSpPr>
          <p:spPr>
            <a:xfrm>
              <a:off x="3542211" y="3945859"/>
              <a:ext cx="394063" cy="1015663"/>
            </a:xfrm>
            <a:prstGeom prst="rect">
              <a:avLst/>
            </a:prstGeom>
            <a:noFill/>
          </p:spPr>
          <p:txBody>
            <a:bodyPr wrap="square" rtlCol="0">
              <a:spAutoFit/>
            </a:bodyPr>
            <a:lstStyle/>
            <a:p>
              <a:r>
                <a:rPr lang="it-IT" sz="6000" b="1" dirty="0">
                  <a:solidFill>
                    <a:schemeClr val="bg1"/>
                  </a:solidFill>
                  <a:latin typeface="Arial" panose="020B0604020202020204" pitchFamily="34" charset="0"/>
                  <a:cs typeface="Arial" panose="020B0604020202020204" pitchFamily="34" charset="0"/>
                </a:rPr>
                <a:t>2</a:t>
              </a:r>
            </a:p>
          </p:txBody>
        </p:sp>
        <p:sp>
          <p:nvSpPr>
            <p:cNvPr id="13" name="CasellaDiTesto 12">
              <a:extLst>
                <a:ext uri="{FF2B5EF4-FFF2-40B4-BE49-F238E27FC236}">
                  <a16:creationId xmlns:a16="http://schemas.microsoft.com/office/drawing/2014/main" id="{B0A2B0B1-9C57-644F-8B00-D5409B4EC424}"/>
                </a:ext>
              </a:extLst>
            </p:cNvPr>
            <p:cNvSpPr txBox="1"/>
            <p:nvPr/>
          </p:nvSpPr>
          <p:spPr>
            <a:xfrm>
              <a:off x="4058196" y="4362279"/>
              <a:ext cx="1942011" cy="477054"/>
            </a:xfrm>
            <a:prstGeom prst="rect">
              <a:avLst/>
            </a:prstGeom>
            <a:noFill/>
          </p:spPr>
          <p:txBody>
            <a:bodyPr wrap="square" rtlCol="0">
              <a:spAutoFit/>
            </a:bodyPr>
            <a:lstStyle/>
            <a:p>
              <a:r>
                <a:rPr lang="it-IT" sz="2500" dirty="0">
                  <a:solidFill>
                    <a:schemeClr val="bg1"/>
                  </a:solidFill>
                  <a:latin typeface="Arial" panose="020B0604020202020204" pitchFamily="34" charset="0"/>
                  <a:cs typeface="Arial" panose="020B0604020202020204" pitchFamily="34" charset="0"/>
                </a:rPr>
                <a:t>Innovazione</a:t>
              </a:r>
            </a:p>
          </p:txBody>
        </p:sp>
        <p:sp>
          <p:nvSpPr>
            <p:cNvPr id="14" name="CasellaDiTesto 13">
              <a:extLst>
                <a:ext uri="{FF2B5EF4-FFF2-40B4-BE49-F238E27FC236}">
                  <a16:creationId xmlns:a16="http://schemas.microsoft.com/office/drawing/2014/main" id="{3E825E72-EA9C-164D-9B37-C05A9932F6AD}"/>
                </a:ext>
              </a:extLst>
            </p:cNvPr>
            <p:cNvSpPr txBox="1"/>
            <p:nvPr/>
          </p:nvSpPr>
          <p:spPr>
            <a:xfrm>
              <a:off x="3542211" y="4722995"/>
              <a:ext cx="1942011" cy="477054"/>
            </a:xfrm>
            <a:prstGeom prst="rect">
              <a:avLst/>
            </a:prstGeom>
            <a:noFill/>
          </p:spPr>
          <p:txBody>
            <a:bodyPr wrap="square" rtlCol="0">
              <a:spAutoFit/>
            </a:bodyPr>
            <a:lstStyle/>
            <a:p>
              <a:r>
                <a:rPr lang="it-IT" sz="2500" dirty="0">
                  <a:solidFill>
                    <a:schemeClr val="bg1"/>
                  </a:solidFill>
                  <a:latin typeface="Arial" panose="020B0604020202020204" pitchFamily="34" charset="0"/>
                  <a:cs typeface="Arial" panose="020B0604020202020204" pitchFamily="34" charset="0"/>
                </a:rPr>
                <a:t>Progetto</a:t>
              </a:r>
            </a:p>
          </p:txBody>
        </p:sp>
      </p:grpSp>
      <p:grpSp>
        <p:nvGrpSpPr>
          <p:cNvPr id="21" name="Gruppo 20">
            <a:extLst>
              <a:ext uri="{FF2B5EF4-FFF2-40B4-BE49-F238E27FC236}">
                <a16:creationId xmlns:a16="http://schemas.microsoft.com/office/drawing/2014/main" id="{20AD6134-1096-6747-AC0E-E1AD5279212E}"/>
              </a:ext>
            </a:extLst>
          </p:cNvPr>
          <p:cNvGrpSpPr/>
          <p:nvPr/>
        </p:nvGrpSpPr>
        <p:grpSpPr>
          <a:xfrm>
            <a:off x="3003213" y="4269138"/>
            <a:ext cx="3239589" cy="1323858"/>
            <a:chOff x="5373188" y="1577128"/>
            <a:chExt cx="3239589" cy="1323858"/>
          </a:xfrm>
        </p:grpSpPr>
        <p:sp>
          <p:nvSpPr>
            <p:cNvPr id="15" name="Rettangolo 14">
              <a:extLst>
                <a:ext uri="{FF2B5EF4-FFF2-40B4-BE49-F238E27FC236}">
                  <a16:creationId xmlns:a16="http://schemas.microsoft.com/office/drawing/2014/main" id="{EAB273E1-2E45-134B-9B57-FF279269ECB8}"/>
                </a:ext>
              </a:extLst>
            </p:cNvPr>
            <p:cNvSpPr/>
            <p:nvPr/>
          </p:nvSpPr>
          <p:spPr>
            <a:xfrm>
              <a:off x="5373188" y="1690341"/>
              <a:ext cx="3239589" cy="1210645"/>
            </a:xfrm>
            <a:prstGeom prst="rect">
              <a:avLst/>
            </a:prstGeom>
            <a:solidFill>
              <a:srgbClr val="73A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rgbClr val="FFFFFF"/>
                </a:solidFill>
              </a:endParaRPr>
            </a:p>
          </p:txBody>
        </p:sp>
        <p:sp>
          <p:nvSpPr>
            <p:cNvPr id="16" name="CasellaDiTesto 15">
              <a:extLst>
                <a:ext uri="{FF2B5EF4-FFF2-40B4-BE49-F238E27FC236}">
                  <a16:creationId xmlns:a16="http://schemas.microsoft.com/office/drawing/2014/main" id="{C7BA198A-A194-EF44-AF9A-8F5706BA6226}"/>
                </a:ext>
              </a:extLst>
            </p:cNvPr>
            <p:cNvSpPr txBox="1"/>
            <p:nvPr/>
          </p:nvSpPr>
          <p:spPr>
            <a:xfrm>
              <a:off x="5466805" y="1577128"/>
              <a:ext cx="394063" cy="1015663"/>
            </a:xfrm>
            <a:prstGeom prst="rect">
              <a:avLst/>
            </a:prstGeom>
            <a:noFill/>
          </p:spPr>
          <p:txBody>
            <a:bodyPr wrap="square" rtlCol="0">
              <a:spAutoFit/>
            </a:bodyPr>
            <a:lstStyle/>
            <a:p>
              <a:r>
                <a:rPr lang="it-IT" sz="6000" b="1" dirty="0">
                  <a:solidFill>
                    <a:schemeClr val="bg1"/>
                  </a:solidFill>
                  <a:latin typeface="Arial" panose="020B0604020202020204" pitchFamily="34" charset="0"/>
                  <a:cs typeface="Arial" panose="020B0604020202020204" pitchFamily="34" charset="0"/>
                </a:rPr>
                <a:t>3</a:t>
              </a:r>
            </a:p>
          </p:txBody>
        </p:sp>
        <p:sp>
          <p:nvSpPr>
            <p:cNvPr id="17" name="CasellaDiTesto 16">
              <a:extLst>
                <a:ext uri="{FF2B5EF4-FFF2-40B4-BE49-F238E27FC236}">
                  <a16:creationId xmlns:a16="http://schemas.microsoft.com/office/drawing/2014/main" id="{9F0CBCC6-DDF0-C847-82D5-4D4C852647C8}"/>
                </a:ext>
              </a:extLst>
            </p:cNvPr>
            <p:cNvSpPr txBox="1"/>
            <p:nvPr/>
          </p:nvSpPr>
          <p:spPr>
            <a:xfrm>
              <a:off x="5982790" y="1993548"/>
              <a:ext cx="2629987" cy="477054"/>
            </a:xfrm>
            <a:prstGeom prst="rect">
              <a:avLst/>
            </a:prstGeom>
            <a:noFill/>
          </p:spPr>
          <p:txBody>
            <a:bodyPr wrap="square" rtlCol="0">
              <a:spAutoFit/>
            </a:bodyPr>
            <a:lstStyle/>
            <a:p>
              <a:r>
                <a:rPr lang="it-IT" sz="2500" dirty="0">
                  <a:solidFill>
                    <a:schemeClr val="bg1"/>
                  </a:solidFill>
                  <a:latin typeface="Arial" panose="020B0604020202020204" pitchFamily="34" charset="0"/>
                  <a:cs typeface="Arial" panose="020B0604020202020204" pitchFamily="34" charset="0"/>
                </a:rPr>
                <a:t>Interdisciplinarità</a:t>
              </a:r>
            </a:p>
          </p:txBody>
        </p:sp>
        <p:sp>
          <p:nvSpPr>
            <p:cNvPr id="18" name="CasellaDiTesto 17">
              <a:extLst>
                <a:ext uri="{FF2B5EF4-FFF2-40B4-BE49-F238E27FC236}">
                  <a16:creationId xmlns:a16="http://schemas.microsoft.com/office/drawing/2014/main" id="{A7CE5545-FB24-524C-A58A-FE2F2EAD2047}"/>
                </a:ext>
              </a:extLst>
            </p:cNvPr>
            <p:cNvSpPr txBox="1"/>
            <p:nvPr/>
          </p:nvSpPr>
          <p:spPr>
            <a:xfrm>
              <a:off x="5466805" y="2354264"/>
              <a:ext cx="2188029" cy="477054"/>
            </a:xfrm>
            <a:prstGeom prst="rect">
              <a:avLst/>
            </a:prstGeom>
            <a:noFill/>
          </p:spPr>
          <p:txBody>
            <a:bodyPr wrap="square" rtlCol="0">
              <a:spAutoFit/>
            </a:bodyPr>
            <a:lstStyle/>
            <a:p>
              <a:r>
                <a:rPr lang="it-IT" sz="2500" dirty="0" err="1">
                  <a:solidFill>
                    <a:schemeClr val="bg1"/>
                  </a:solidFill>
                  <a:latin typeface="Arial" panose="020B0604020202020204" pitchFamily="34" charset="0"/>
                  <a:cs typeface="Arial" panose="020B0604020202020204" pitchFamily="34" charset="0"/>
                </a:rPr>
                <a:t>Transcalarità</a:t>
              </a:r>
              <a:endParaRPr lang="it-IT" sz="2500" dirty="0">
                <a:solidFill>
                  <a:schemeClr val="bg1"/>
                </a:solidFill>
                <a:latin typeface="Arial" panose="020B0604020202020204" pitchFamily="34" charset="0"/>
                <a:cs typeface="Arial" panose="020B0604020202020204" pitchFamily="34" charset="0"/>
              </a:endParaRPr>
            </a:p>
          </p:txBody>
        </p:sp>
      </p:grpSp>
      <p:sp>
        <p:nvSpPr>
          <p:cNvPr id="22" name="Freccia ad arco 21">
            <a:extLst>
              <a:ext uri="{FF2B5EF4-FFF2-40B4-BE49-F238E27FC236}">
                <a16:creationId xmlns:a16="http://schemas.microsoft.com/office/drawing/2014/main" id="{E2AEAFC0-47C7-0B4A-BB21-063079BEEC57}"/>
              </a:ext>
            </a:extLst>
          </p:cNvPr>
          <p:cNvSpPr/>
          <p:nvPr/>
        </p:nvSpPr>
        <p:spPr>
          <a:xfrm>
            <a:off x="3370026" y="1019865"/>
            <a:ext cx="2457995" cy="2116184"/>
          </a:xfrm>
          <a:prstGeom prst="circularArrow">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3" name="Freccia ad arco 22">
            <a:extLst>
              <a:ext uri="{FF2B5EF4-FFF2-40B4-BE49-F238E27FC236}">
                <a16:creationId xmlns:a16="http://schemas.microsoft.com/office/drawing/2014/main" id="{BD0FEB7C-BE95-694E-9B8C-97E5716A0F4D}"/>
              </a:ext>
            </a:extLst>
          </p:cNvPr>
          <p:cNvSpPr/>
          <p:nvPr/>
        </p:nvSpPr>
        <p:spPr>
          <a:xfrm rot="7495638">
            <a:off x="5308146" y="3490238"/>
            <a:ext cx="2270701" cy="2116184"/>
          </a:xfrm>
          <a:prstGeom prst="circularArrow">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4" name="Freccia ad arco 23">
            <a:extLst>
              <a:ext uri="{FF2B5EF4-FFF2-40B4-BE49-F238E27FC236}">
                <a16:creationId xmlns:a16="http://schemas.microsoft.com/office/drawing/2014/main" id="{E91B91FC-7923-764A-8DF5-54A05EB75BA8}"/>
              </a:ext>
            </a:extLst>
          </p:cNvPr>
          <p:cNvSpPr/>
          <p:nvPr/>
        </p:nvSpPr>
        <p:spPr>
          <a:xfrm rot="14400000">
            <a:off x="1279241" y="2855723"/>
            <a:ext cx="2324636" cy="2116184"/>
          </a:xfrm>
          <a:prstGeom prst="circularArrow">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2082512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E565D927-70BD-EF4B-8CEA-B4355AFB9FD0}"/>
              </a:ext>
            </a:extLst>
          </p:cNvPr>
          <p:cNvSpPr/>
          <p:nvPr/>
        </p:nvSpPr>
        <p:spPr>
          <a:xfrm>
            <a:off x="0" y="0"/>
            <a:ext cx="9144000" cy="6858000"/>
          </a:xfrm>
          <a:prstGeom prst="rect">
            <a:avLst/>
          </a:prstGeom>
          <a:solidFill>
            <a:srgbClr val="73A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4979" name="Rectangle 2"/>
          <p:cNvSpPr>
            <a:spLocks noChangeArrowheads="1"/>
          </p:cNvSpPr>
          <p:nvPr/>
        </p:nvSpPr>
        <p:spPr bwMode="auto">
          <a:xfrm>
            <a:off x="571500" y="3068638"/>
            <a:ext cx="7888288" cy="723900"/>
          </a:xfrm>
          <a:prstGeom prst="rect">
            <a:avLst/>
          </a:prstGeom>
          <a:noFill/>
          <a:ln w="9525">
            <a:noFill/>
            <a:round/>
            <a:headEnd/>
            <a:tailEnd/>
          </a:ln>
        </p:spPr>
        <p:txBody>
          <a:bodyPr lIns="0" tIns="0" rIns="40680" bIns="0"/>
          <a:lstStyle/>
          <a:p>
            <a:pPr marL="39688" algn="ctr" eaLnBrk="1" hangingPunct="1">
              <a:lnSpc>
                <a:spcPct val="81000"/>
              </a:lnSpc>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pPr>
            <a:r>
              <a:rPr lang="fr-FR" sz="3600" b="1" dirty="0">
                <a:solidFill>
                  <a:srgbClr val="FFFFFF"/>
                </a:solidFill>
                <a:latin typeface="+mj-lt"/>
              </a:rPr>
              <a:t>1. </a:t>
            </a:r>
            <a:r>
              <a:rPr lang="fr-FR" sz="3600" b="1" dirty="0" err="1">
                <a:solidFill>
                  <a:srgbClr val="FFFFFF"/>
                </a:solidFill>
                <a:latin typeface="+mj-lt"/>
              </a:rPr>
              <a:t>Sostenibilità</a:t>
            </a:r>
            <a:endParaRPr lang="fr-FR" sz="3600" b="1" dirty="0">
              <a:solidFill>
                <a:srgbClr val="FFFFFF"/>
              </a:solidFill>
              <a:latin typeface="+mj-lt"/>
            </a:endParaRPr>
          </a:p>
        </p:txBody>
      </p:sp>
    </p:spTree>
    <p:extLst>
      <p:ext uri="{BB962C8B-B14F-4D97-AF65-F5344CB8AC3E}">
        <p14:creationId xmlns:p14="http://schemas.microsoft.com/office/powerpoint/2010/main" val="3443759817"/>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2F0B714-5D56-5F4E-800D-E6ED08B0179C}"/>
              </a:ext>
            </a:extLst>
          </p:cNvPr>
          <p:cNvSpPr txBox="1"/>
          <p:nvPr/>
        </p:nvSpPr>
        <p:spPr>
          <a:xfrm>
            <a:off x="685799" y="1567103"/>
            <a:ext cx="8116965" cy="4462760"/>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Il </a:t>
            </a:r>
            <a:r>
              <a:rPr lang="it-IT" sz="2400" b="1" dirty="0">
                <a:latin typeface="Arial" panose="020B0604020202020204" pitchFamily="34" charset="0"/>
                <a:cs typeface="Arial" panose="020B0604020202020204" pitchFamily="34" charset="0"/>
              </a:rPr>
              <a:t>cambiamento climatico</a:t>
            </a:r>
            <a:r>
              <a:rPr lang="it-IT" sz="2400" dirty="0">
                <a:latin typeface="Arial" panose="020B0604020202020204" pitchFamily="34" charset="0"/>
                <a:cs typeface="Arial" panose="020B0604020202020204" pitchFamily="34" charset="0"/>
              </a:rPr>
              <a:t> causato dall'uomo farà aumentare drasticamente la siccità e le piogge estreme in tutto il mondo, con conseguenze molto gravi per la produzione agricola e la sicurezza delle forniture alimentari. A pagare le conseguenze del riscaldamento globale saranno soprattutto le popolazioni più povere di Africa e Asia, con </a:t>
            </a:r>
            <a:r>
              <a:rPr lang="it-IT" sz="2400" b="1" dirty="0">
                <a:latin typeface="Arial" panose="020B0604020202020204" pitchFamily="34" charset="0"/>
                <a:cs typeface="Arial" panose="020B0604020202020204" pitchFamily="34" charset="0"/>
              </a:rPr>
              <a:t>guerre e migrazioni</a:t>
            </a:r>
            <a:r>
              <a:rPr lang="it-IT" sz="2400" dirty="0">
                <a:latin typeface="Arial" panose="020B0604020202020204" pitchFamily="34" charset="0"/>
                <a:cs typeface="Arial" panose="020B0604020202020204" pitchFamily="34" charset="0"/>
              </a:rPr>
              <a:t>. Ma anche</a:t>
            </a:r>
            <a:r>
              <a:rPr lang="it-IT" sz="2400" b="1" dirty="0">
                <a:latin typeface="Arial" panose="020B0604020202020204" pitchFamily="34" charset="0"/>
                <a:cs typeface="Arial" panose="020B0604020202020204" pitchFamily="34" charset="0"/>
              </a:rPr>
              <a:t> il Mediterraneo </a:t>
            </a:r>
            <a:r>
              <a:rPr lang="it-IT" sz="2400" dirty="0">
                <a:latin typeface="Arial" panose="020B0604020202020204" pitchFamily="34" charset="0"/>
                <a:cs typeface="Arial" panose="020B0604020202020204" pitchFamily="34" charset="0"/>
              </a:rPr>
              <a:t>è ad alto rischio di desertificazione e incendi. </a:t>
            </a:r>
          </a:p>
          <a:p>
            <a:endParaRPr lang="it-IT" sz="2400" dirty="0">
              <a:latin typeface="Arial" panose="020B0604020202020204" pitchFamily="34" charset="0"/>
              <a:cs typeface="Arial" panose="020B0604020202020204" pitchFamily="34" charset="0"/>
            </a:endParaRPr>
          </a:p>
          <a:p>
            <a:pPr algn="r"/>
            <a:r>
              <a:rPr lang="it-IT" sz="2400" dirty="0">
                <a:latin typeface="Arial" panose="020B0604020202020204" pitchFamily="34" charset="0"/>
                <a:cs typeface="Arial" panose="020B0604020202020204" pitchFamily="34" charset="0"/>
              </a:rPr>
              <a:t>(Onu, </a:t>
            </a:r>
            <a:r>
              <a:rPr lang="it-IT" sz="2400" i="1" dirty="0">
                <a:latin typeface="Arial" panose="020B0604020202020204" pitchFamily="34" charset="0"/>
                <a:cs typeface="Arial" panose="020B0604020202020204" pitchFamily="34" charset="0"/>
              </a:rPr>
              <a:t>Rapporto Cambiamento climatico e territorio</a:t>
            </a:r>
            <a:r>
              <a:rPr lang="it-IT" sz="2400" dirty="0">
                <a:latin typeface="Arial" panose="020B0604020202020204" pitchFamily="34" charset="0"/>
                <a:cs typeface="Arial" panose="020B0604020202020204" pitchFamily="34" charset="0"/>
              </a:rPr>
              <a:t>, 2019)</a:t>
            </a:r>
          </a:p>
          <a:p>
            <a:endParaRPr lang="it-I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7311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E565D927-70BD-EF4B-8CEA-B4355AFB9FD0}"/>
              </a:ext>
            </a:extLst>
          </p:cNvPr>
          <p:cNvSpPr/>
          <p:nvPr/>
        </p:nvSpPr>
        <p:spPr>
          <a:xfrm>
            <a:off x="0" y="0"/>
            <a:ext cx="9144000" cy="6858000"/>
          </a:xfrm>
          <a:prstGeom prst="rect">
            <a:avLst/>
          </a:prstGeom>
          <a:solidFill>
            <a:srgbClr val="73A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4979" name="Rectangle 2"/>
          <p:cNvSpPr>
            <a:spLocks noChangeArrowheads="1"/>
          </p:cNvSpPr>
          <p:nvPr/>
        </p:nvSpPr>
        <p:spPr bwMode="auto">
          <a:xfrm>
            <a:off x="571500" y="3068638"/>
            <a:ext cx="7888288" cy="723900"/>
          </a:xfrm>
          <a:prstGeom prst="rect">
            <a:avLst/>
          </a:prstGeom>
          <a:noFill/>
          <a:ln w="9525">
            <a:noFill/>
            <a:round/>
            <a:headEnd/>
            <a:tailEnd/>
          </a:ln>
        </p:spPr>
        <p:txBody>
          <a:bodyPr lIns="0" tIns="0" rIns="40680" bIns="0"/>
          <a:lstStyle/>
          <a:p>
            <a:pPr marL="39688" algn="ctr">
              <a:lnSpc>
                <a:spcPct val="81000"/>
              </a:lnSpc>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pPr>
            <a:r>
              <a:rPr lang="fr-FR" sz="3600" b="1" dirty="0">
                <a:solidFill>
                  <a:srgbClr val="FFFFFF"/>
                </a:solidFill>
                <a:latin typeface="+mj-lt"/>
              </a:rPr>
              <a:t>2. </a:t>
            </a:r>
            <a:r>
              <a:rPr lang="fr-FR" sz="3600" b="1" dirty="0" err="1">
                <a:solidFill>
                  <a:srgbClr val="FFFFFF"/>
                </a:solidFill>
                <a:latin typeface="+mj-lt"/>
              </a:rPr>
              <a:t>Innovazione</a:t>
            </a:r>
            <a:r>
              <a:rPr lang="fr-FR" sz="3600" b="1" dirty="0">
                <a:solidFill>
                  <a:srgbClr val="FFFFFF"/>
                </a:solidFill>
                <a:latin typeface="+mj-lt"/>
              </a:rPr>
              <a:t> / </a:t>
            </a:r>
            <a:r>
              <a:rPr lang="fr-FR" sz="3600" b="1" dirty="0" err="1">
                <a:solidFill>
                  <a:srgbClr val="FFFFFF"/>
                </a:solidFill>
                <a:latin typeface="+mj-lt"/>
              </a:rPr>
              <a:t>Progetto</a:t>
            </a:r>
            <a:endParaRPr lang="fr-FR" sz="3600" b="1" dirty="0">
              <a:solidFill>
                <a:srgbClr val="FFFFFF"/>
              </a:solidFill>
              <a:latin typeface="+mj-lt"/>
            </a:endParaRPr>
          </a:p>
          <a:p>
            <a:pPr marL="39688" algn="ctr" eaLnBrk="1" hangingPunct="1">
              <a:lnSpc>
                <a:spcPct val="81000"/>
              </a:lnSpc>
              <a:tabLst>
                <a:tab pos="39688" algn="l"/>
                <a:tab pos="487363" algn="l"/>
                <a:tab pos="936625" algn="l"/>
                <a:tab pos="1385888" algn="l"/>
                <a:tab pos="1835150" algn="l"/>
                <a:tab pos="2284413" algn="l"/>
                <a:tab pos="2733675" algn="l"/>
                <a:tab pos="3182938" algn="l"/>
                <a:tab pos="3632200" algn="l"/>
                <a:tab pos="4081463" algn="l"/>
                <a:tab pos="4530725" algn="l"/>
                <a:tab pos="4979988" algn="l"/>
                <a:tab pos="5429250" algn="l"/>
                <a:tab pos="5878513" algn="l"/>
                <a:tab pos="6327775" algn="l"/>
                <a:tab pos="6777038" algn="l"/>
                <a:tab pos="7226300" algn="l"/>
                <a:tab pos="7675563" algn="l"/>
                <a:tab pos="8124825" algn="l"/>
                <a:tab pos="8574088" algn="l"/>
                <a:tab pos="9023350" algn="l"/>
              </a:tabLst>
              <a:defRPr/>
            </a:pPr>
            <a:endParaRPr lang="fr-FR" sz="3600" b="1" dirty="0">
              <a:solidFill>
                <a:srgbClr val="FFFFFF"/>
              </a:solidFill>
              <a:latin typeface="+mj-lt"/>
            </a:endParaRPr>
          </a:p>
        </p:txBody>
      </p:sp>
    </p:spTree>
    <p:extLst>
      <p:ext uri="{BB962C8B-B14F-4D97-AF65-F5344CB8AC3E}">
        <p14:creationId xmlns:p14="http://schemas.microsoft.com/office/powerpoint/2010/main" val="376547206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2F0B714-5D56-5F4E-800D-E6ED08B0179C}"/>
              </a:ext>
            </a:extLst>
          </p:cNvPr>
          <p:cNvSpPr txBox="1"/>
          <p:nvPr/>
        </p:nvSpPr>
        <p:spPr>
          <a:xfrm>
            <a:off x="685800" y="1291932"/>
            <a:ext cx="7652522" cy="4832092"/>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"The </a:t>
            </a:r>
            <a:r>
              <a:rPr lang="it-IT" sz="2400" dirty="0" err="1">
                <a:latin typeface="Arial" panose="020B0604020202020204" pitchFamily="34" charset="0"/>
                <a:cs typeface="Arial" panose="020B0604020202020204" pitchFamily="34" charset="0"/>
              </a:rPr>
              <a:t>approach</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is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transdisciplinary</a:t>
            </a:r>
            <a:r>
              <a:rPr lang="it-IT" sz="2400" dirty="0">
                <a:latin typeface="Arial" panose="020B0604020202020204" pitchFamily="34" charset="0"/>
                <a:cs typeface="Arial" panose="020B0604020202020204" pitchFamily="34" charset="0"/>
              </a:rPr>
              <a:t> and involve </a:t>
            </a:r>
            <a:r>
              <a:rPr lang="it-IT" sz="2400" dirty="0" err="1">
                <a:latin typeface="Arial" panose="020B0604020202020204" pitchFamily="34" charset="0"/>
                <a:cs typeface="Arial" panose="020B0604020202020204" pitchFamily="34" charset="0"/>
              </a:rPr>
              <a:t>scientists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engineers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advocates</a:t>
            </a:r>
            <a:r>
              <a:rPr lang="it-IT" sz="2400" dirty="0">
                <a:latin typeface="Arial" panose="020B0604020202020204" pitchFamily="34" charset="0"/>
                <a:cs typeface="Arial" panose="020B0604020202020204" pitchFamily="34" charset="0"/>
              </a:rPr>
              <a:t> for social </a:t>
            </a:r>
            <a:r>
              <a:rPr lang="it-IT" sz="2400" dirty="0" err="1">
                <a:latin typeface="Arial" panose="020B0604020202020204" pitchFamily="34" charset="0"/>
                <a:cs typeface="Arial" panose="020B0604020202020204" pitchFamily="34" charset="0"/>
              </a:rPr>
              <a:t>environmental</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justice</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artists</a:t>
            </a:r>
            <a:r>
              <a:rPr lang="it-IT" sz="2400" dirty="0">
                <a:latin typeface="Arial" panose="020B0604020202020204" pitchFamily="34" charset="0"/>
                <a:cs typeface="Arial" panose="020B0604020202020204" pitchFamily="34" charset="0"/>
              </a:rPr>
              <a:t>, and </a:t>
            </a:r>
            <a:r>
              <a:rPr lang="it-IT" sz="2400" dirty="0" err="1">
                <a:latin typeface="Arial" panose="020B0604020202020204" pitchFamily="34" charset="0"/>
                <a:cs typeface="Arial" panose="020B0604020202020204" pitchFamily="34" charset="0"/>
              </a:rPr>
              <a:t>philosophers</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who</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apply</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their</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conjoined</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knowledge</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toward</a:t>
            </a:r>
            <a:r>
              <a:rPr lang="it-IT" sz="2400" dirty="0">
                <a:latin typeface="Arial" panose="020B0604020202020204" pitchFamily="34" charset="0"/>
                <a:cs typeface="Arial" panose="020B0604020202020204" pitchFamily="34" charset="0"/>
              </a:rPr>
              <a:t> a more </a:t>
            </a:r>
            <a:r>
              <a:rPr lang="it-IT" sz="2400" dirty="0" err="1">
                <a:latin typeface="Arial" panose="020B0604020202020204" pitchFamily="34" charset="0"/>
                <a:cs typeface="Arial" panose="020B0604020202020204" pitchFamily="34" charset="0"/>
              </a:rPr>
              <a:t>harmoniosus</a:t>
            </a:r>
            <a:r>
              <a:rPr lang="it-IT" sz="2400" dirty="0">
                <a:latin typeface="Arial" panose="020B0604020202020204" pitchFamily="34" charset="0"/>
                <a:cs typeface="Arial" panose="020B0604020202020204" pitchFamily="34" charset="0"/>
              </a:rPr>
              <a:t> and </a:t>
            </a:r>
            <a:r>
              <a:rPr lang="it-IT" sz="2400" dirty="0" err="1">
                <a:latin typeface="Arial" panose="020B0604020202020204" pitchFamily="34" charset="0"/>
                <a:cs typeface="Arial" panose="020B0604020202020204" pitchFamily="34" charset="0"/>
              </a:rPr>
              <a:t>regenerative</a:t>
            </a:r>
            <a:r>
              <a:rPr lang="it-IT" sz="2400" dirty="0">
                <a:latin typeface="Arial" panose="020B0604020202020204" pitchFamily="34" charset="0"/>
                <a:cs typeface="Arial" panose="020B0604020202020204" pitchFamily="34" charset="0"/>
              </a:rPr>
              <a:t> future ... </a:t>
            </a:r>
            <a:r>
              <a:rPr lang="it-IT" sz="2400" b="1" dirty="0">
                <a:latin typeface="Arial" panose="020B0604020202020204" pitchFamily="34" charset="0"/>
                <a:cs typeface="Arial" panose="020B0604020202020204" pitchFamily="34" charset="0"/>
              </a:rPr>
              <a:t>The </a:t>
            </a:r>
            <a:r>
              <a:rPr lang="it-IT" sz="2400" b="1" dirty="0" err="1">
                <a:latin typeface="Arial" panose="020B0604020202020204" pitchFamily="34" charset="0"/>
                <a:cs typeface="Arial" panose="020B0604020202020204" pitchFamily="34" charset="0"/>
              </a:rPr>
              <a:t>challenges</a:t>
            </a:r>
            <a:r>
              <a:rPr lang="it-IT" sz="2400" b="1" dirty="0">
                <a:latin typeface="Arial" panose="020B0604020202020204" pitchFamily="34" charset="0"/>
                <a:cs typeface="Arial" panose="020B0604020202020204" pitchFamily="34" charset="0"/>
              </a:rPr>
              <a:t> to </a:t>
            </a:r>
            <a:r>
              <a:rPr lang="it-IT" sz="2400" b="1" dirty="0" err="1">
                <a:latin typeface="Arial" panose="020B0604020202020204" pitchFamily="34" charset="0"/>
                <a:cs typeface="Arial" panose="020B0604020202020204" pitchFamily="34" charset="0"/>
              </a:rPr>
              <a:t>our</a:t>
            </a:r>
            <a:r>
              <a:rPr lang="it-IT" sz="2400" b="1" dirty="0">
                <a:latin typeface="Arial" panose="020B0604020202020204" pitchFamily="34" charset="0"/>
                <a:cs typeface="Arial" panose="020B0604020202020204" pitchFamily="34" charset="0"/>
              </a:rPr>
              <a:t> </a:t>
            </a:r>
            <a:r>
              <a:rPr lang="it-IT" sz="2400" b="1" dirty="0" err="1">
                <a:latin typeface="Arial" panose="020B0604020202020204" pitchFamily="34" charset="0"/>
                <a:cs typeface="Arial" panose="020B0604020202020204" pitchFamily="34" charset="0"/>
              </a:rPr>
              <a:t>planet</a:t>
            </a:r>
            <a:r>
              <a:rPr lang="it-IT" sz="2400" b="1" dirty="0">
                <a:latin typeface="Arial" panose="020B0604020202020204" pitchFamily="34" charset="0"/>
                <a:cs typeface="Arial" panose="020B0604020202020204" pitchFamily="34" charset="0"/>
              </a:rPr>
              <a:t> </a:t>
            </a:r>
            <a:r>
              <a:rPr lang="it-IT" sz="2400" b="1" dirty="0" err="1">
                <a:latin typeface="Arial" panose="020B0604020202020204" pitchFamily="34" charset="0"/>
                <a:cs typeface="Arial" panose="020B0604020202020204" pitchFamily="34" charset="0"/>
              </a:rPr>
              <a:t>today</a:t>
            </a:r>
            <a:r>
              <a:rPr lang="it-IT" sz="2400" b="1" dirty="0">
                <a:latin typeface="Arial" panose="020B0604020202020204" pitchFamily="34" charset="0"/>
                <a:cs typeface="Arial" panose="020B0604020202020204" pitchFamily="34" charset="0"/>
              </a:rPr>
              <a:t> are so </a:t>
            </a:r>
            <a:r>
              <a:rPr lang="it-IT" sz="2400" b="1" dirty="0" err="1">
                <a:latin typeface="Arial" panose="020B0604020202020204" pitchFamily="34" charset="0"/>
                <a:cs typeface="Arial" panose="020B0604020202020204" pitchFamily="34" charset="0"/>
              </a:rPr>
              <a:t>complex</a:t>
            </a:r>
            <a:r>
              <a:rPr lang="it-IT" sz="2400" b="1" dirty="0">
                <a:latin typeface="Arial" panose="020B0604020202020204" pitchFamily="34" charset="0"/>
                <a:cs typeface="Arial" panose="020B0604020202020204" pitchFamily="34" charset="0"/>
              </a:rPr>
              <a:t> </a:t>
            </a:r>
            <a:r>
              <a:rPr lang="it-IT" sz="2400" b="1" dirty="0" err="1">
                <a:latin typeface="Arial" panose="020B0604020202020204" pitchFamily="34" charset="0"/>
                <a:cs typeface="Arial" panose="020B0604020202020204" pitchFamily="34" charset="0"/>
              </a:rPr>
              <a:t>that</a:t>
            </a:r>
            <a:r>
              <a:rPr lang="it-IT" sz="2400" b="1" dirty="0">
                <a:latin typeface="Arial" panose="020B0604020202020204" pitchFamily="34" charset="0"/>
                <a:cs typeface="Arial" panose="020B0604020202020204" pitchFamily="34" charset="0"/>
              </a:rPr>
              <a:t> </a:t>
            </a:r>
            <a:r>
              <a:rPr lang="it-IT" sz="2400" b="1" dirty="0" err="1">
                <a:latin typeface="Arial" panose="020B0604020202020204" pitchFamily="34" charset="0"/>
                <a:cs typeface="Arial" panose="020B0604020202020204" pitchFamily="34" charset="0"/>
              </a:rPr>
              <a:t>they</a:t>
            </a:r>
            <a:r>
              <a:rPr lang="it-IT" sz="2400" b="1" dirty="0">
                <a:latin typeface="Arial" panose="020B0604020202020204" pitchFamily="34" charset="0"/>
                <a:cs typeface="Arial" panose="020B0604020202020204" pitchFamily="34" charset="0"/>
              </a:rPr>
              <a:t> </a:t>
            </a:r>
            <a:r>
              <a:rPr lang="it-IT" sz="2400" b="1" dirty="0" err="1">
                <a:latin typeface="Arial" panose="020B0604020202020204" pitchFamily="34" charset="0"/>
                <a:cs typeface="Arial" panose="020B0604020202020204" pitchFamily="34" charset="0"/>
              </a:rPr>
              <a:t>cannot</a:t>
            </a:r>
            <a:r>
              <a:rPr lang="it-IT" sz="2400" b="1" dirty="0">
                <a:latin typeface="Arial" panose="020B0604020202020204" pitchFamily="34" charset="0"/>
                <a:cs typeface="Arial" panose="020B0604020202020204" pitchFamily="34" charset="0"/>
              </a:rPr>
              <a:t> be </a:t>
            </a:r>
            <a:r>
              <a:rPr lang="it-IT" sz="2400" b="1" dirty="0" err="1">
                <a:latin typeface="Arial" panose="020B0604020202020204" pitchFamily="34" charset="0"/>
                <a:cs typeface="Arial" panose="020B0604020202020204" pitchFamily="34" charset="0"/>
              </a:rPr>
              <a:t>solved</a:t>
            </a:r>
            <a:r>
              <a:rPr lang="it-IT" sz="2400" b="1" dirty="0">
                <a:latin typeface="Arial" panose="020B0604020202020204" pitchFamily="34" charset="0"/>
                <a:cs typeface="Arial" panose="020B0604020202020204" pitchFamily="34" charset="0"/>
              </a:rPr>
              <a:t> by </a:t>
            </a:r>
            <a:r>
              <a:rPr lang="it-IT" sz="2400" b="1" dirty="0" err="1">
                <a:latin typeface="Arial" panose="020B0604020202020204" pitchFamily="34" charset="0"/>
                <a:cs typeface="Arial" panose="020B0604020202020204" pitchFamily="34" charset="0"/>
              </a:rPr>
              <a:t>one</a:t>
            </a:r>
            <a:r>
              <a:rPr lang="it-IT" sz="2400" b="1" dirty="0">
                <a:latin typeface="Arial" panose="020B0604020202020204" pitchFamily="34" charset="0"/>
                <a:cs typeface="Arial" panose="020B0604020202020204" pitchFamily="34" charset="0"/>
              </a:rPr>
              <a:t> discipline. Design </a:t>
            </a:r>
            <a:r>
              <a:rPr lang="it-IT" sz="2400" b="1" dirty="0" err="1">
                <a:latin typeface="Arial" panose="020B0604020202020204" pitchFamily="34" charset="0"/>
                <a:cs typeface="Arial" panose="020B0604020202020204" pitchFamily="34" charset="0"/>
              </a:rPr>
              <a:t>is</a:t>
            </a:r>
            <a:r>
              <a:rPr lang="it-IT" sz="2400" b="1" dirty="0">
                <a:latin typeface="Arial" panose="020B0604020202020204" pitchFamily="34" charset="0"/>
                <a:cs typeface="Arial" panose="020B0604020202020204" pitchFamily="34" charset="0"/>
              </a:rPr>
              <a:t> the bridge. </a:t>
            </a:r>
            <a:r>
              <a:rPr lang="it-IT" sz="2400" b="1" dirty="0" err="1">
                <a:latin typeface="Arial" panose="020B0604020202020204" pitchFamily="34" charset="0"/>
                <a:cs typeface="Arial" panose="020B0604020202020204" pitchFamily="34" charset="0"/>
              </a:rPr>
              <a:t>It</a:t>
            </a:r>
            <a:r>
              <a:rPr lang="it-IT" sz="2400" b="1" dirty="0">
                <a:latin typeface="Arial" panose="020B0604020202020204" pitchFamily="34" charset="0"/>
                <a:cs typeface="Arial" panose="020B0604020202020204" pitchFamily="34" charset="0"/>
              </a:rPr>
              <a:t> </a:t>
            </a:r>
            <a:r>
              <a:rPr lang="it-IT" sz="2400" b="1" dirty="0" err="1">
                <a:latin typeface="Arial" panose="020B0604020202020204" pitchFamily="34" charset="0"/>
                <a:cs typeface="Arial" panose="020B0604020202020204" pitchFamily="34" charset="0"/>
              </a:rPr>
              <a:t>translates</a:t>
            </a:r>
            <a:r>
              <a:rPr lang="it-IT" sz="2400" b="1" dirty="0">
                <a:latin typeface="Arial" panose="020B0604020202020204" pitchFamily="34" charset="0"/>
                <a:cs typeface="Arial" panose="020B0604020202020204" pitchFamily="34" charset="0"/>
              </a:rPr>
              <a:t> </a:t>
            </a:r>
            <a:r>
              <a:rPr lang="it-IT" sz="2400" b="1" dirty="0" err="1">
                <a:latin typeface="Arial" panose="020B0604020202020204" pitchFamily="34" charset="0"/>
                <a:cs typeface="Arial" panose="020B0604020202020204" pitchFamily="34" charset="0"/>
              </a:rPr>
              <a:t>scientific</a:t>
            </a:r>
            <a:r>
              <a:rPr lang="it-IT" sz="2400" b="1" dirty="0">
                <a:latin typeface="Arial" panose="020B0604020202020204" pitchFamily="34" charset="0"/>
                <a:cs typeface="Arial" panose="020B0604020202020204" pitchFamily="34" charset="0"/>
              </a:rPr>
              <a:t> </a:t>
            </a:r>
            <a:r>
              <a:rPr lang="it-IT" sz="2400" b="1" dirty="0" err="1">
                <a:latin typeface="Arial" panose="020B0604020202020204" pitchFamily="34" charset="0"/>
                <a:cs typeface="Arial" panose="020B0604020202020204" pitchFamily="34" charset="0"/>
              </a:rPr>
              <a:t>ideas</a:t>
            </a:r>
            <a:r>
              <a:rPr lang="it-IT" sz="2400" b="1" dirty="0">
                <a:latin typeface="Arial" panose="020B0604020202020204" pitchFamily="34" charset="0"/>
                <a:cs typeface="Arial" panose="020B0604020202020204" pitchFamily="34" charset="0"/>
              </a:rPr>
              <a:t> and </a:t>
            </a:r>
            <a:r>
              <a:rPr lang="it-IT" sz="2400" b="1" dirty="0" err="1">
                <a:latin typeface="Arial" panose="020B0604020202020204" pitchFamily="34" charset="0"/>
                <a:cs typeface="Arial" panose="020B0604020202020204" pitchFamily="34" charset="0"/>
              </a:rPr>
              <a:t>discoveries</a:t>
            </a:r>
            <a:r>
              <a:rPr lang="it-IT" sz="2400" b="1" dirty="0">
                <a:latin typeface="Arial" panose="020B0604020202020204" pitchFamily="34" charset="0"/>
                <a:cs typeface="Arial" panose="020B0604020202020204" pitchFamily="34" charset="0"/>
              </a:rPr>
              <a:t> </a:t>
            </a:r>
            <a:r>
              <a:rPr lang="it-IT" sz="2400" b="1" dirty="0" err="1">
                <a:latin typeface="Arial" panose="020B0604020202020204" pitchFamily="34" charset="0"/>
                <a:cs typeface="Arial" panose="020B0604020202020204" pitchFamily="34" charset="0"/>
              </a:rPr>
              <a:t>into</a:t>
            </a:r>
            <a:r>
              <a:rPr lang="it-IT" sz="2400" b="1" dirty="0">
                <a:latin typeface="Arial" panose="020B0604020202020204" pitchFamily="34" charset="0"/>
                <a:cs typeface="Arial" panose="020B0604020202020204" pitchFamily="34" charset="0"/>
              </a:rPr>
              <a:t> </a:t>
            </a:r>
            <a:r>
              <a:rPr lang="it-IT" sz="2400" b="1" dirty="0" err="1">
                <a:latin typeface="Arial" panose="020B0604020202020204" pitchFamily="34" charset="0"/>
                <a:cs typeface="Arial" panose="020B0604020202020204" pitchFamily="34" charset="0"/>
              </a:rPr>
              <a:t>real</a:t>
            </a:r>
            <a:r>
              <a:rPr lang="it-IT" sz="2400" b="1" dirty="0">
                <a:latin typeface="Arial" panose="020B0604020202020204" pitchFamily="34" charset="0"/>
                <a:cs typeface="Arial" panose="020B0604020202020204" pitchFamily="34" charset="0"/>
              </a:rPr>
              <a:t>-world </a:t>
            </a:r>
            <a:r>
              <a:rPr lang="it-IT" sz="2400" b="1" dirty="0" err="1">
                <a:latin typeface="Arial" panose="020B0604020202020204" pitchFamily="34" charset="0"/>
                <a:cs typeface="Arial" panose="020B0604020202020204" pitchFamily="34" charset="0"/>
              </a:rPr>
              <a:t>applications</a:t>
            </a:r>
            <a:r>
              <a:rPr lang="it-IT" sz="2400" dirty="0">
                <a:latin typeface="Arial" panose="020B0604020202020204" pitchFamily="34" charset="0"/>
                <a:cs typeface="Arial" panose="020B0604020202020204" pitchFamily="34" charset="0"/>
              </a:rPr>
              <a:t>." </a:t>
            </a:r>
          </a:p>
          <a:p>
            <a:pPr algn="r"/>
            <a:endParaRPr lang="it-IT" sz="2400" dirty="0">
              <a:latin typeface="Arial" panose="020B0604020202020204" pitchFamily="34" charset="0"/>
              <a:cs typeface="Arial" panose="020B0604020202020204" pitchFamily="34" charset="0"/>
            </a:endParaRPr>
          </a:p>
          <a:p>
            <a:pPr algn="r"/>
            <a:r>
              <a:rPr lang="it-IT" sz="2400" dirty="0">
                <a:latin typeface="Arial" panose="020B0604020202020204" pitchFamily="34" charset="0"/>
                <a:cs typeface="Arial" panose="020B0604020202020204" pitchFamily="34" charset="0"/>
              </a:rPr>
              <a:t>(</a:t>
            </a:r>
            <a:r>
              <a:rPr lang="it-IT" sz="2400" dirty="0" err="1">
                <a:latin typeface="Arial" panose="020B0604020202020204" pitchFamily="34" charset="0"/>
                <a:cs typeface="Arial" panose="020B0604020202020204" pitchFamily="34" charset="0"/>
              </a:rPr>
              <a:t>McQuaid</a:t>
            </a:r>
            <a:r>
              <a:rPr lang="it-IT" sz="2400" dirty="0">
                <a:latin typeface="Arial" panose="020B0604020202020204" pitchFamily="34" charset="0"/>
                <a:cs typeface="Arial" panose="020B0604020202020204" pitchFamily="34" charset="0"/>
              </a:rPr>
              <a:t>, </a:t>
            </a:r>
            <a:r>
              <a:rPr lang="it-IT" sz="2400" i="1" dirty="0">
                <a:latin typeface="Arial" panose="020B0604020202020204" pitchFamily="34" charset="0"/>
                <a:cs typeface="Arial" panose="020B0604020202020204" pitchFamily="34" charset="0"/>
              </a:rPr>
              <a:t>Nature </a:t>
            </a:r>
            <a:r>
              <a:rPr lang="it-IT" sz="2400" i="1" dirty="0" err="1">
                <a:latin typeface="Arial" panose="020B0604020202020204" pitchFamily="34" charset="0"/>
                <a:cs typeface="Arial" panose="020B0604020202020204" pitchFamily="34" charset="0"/>
              </a:rPr>
              <a:t>collaborations</a:t>
            </a:r>
            <a:r>
              <a:rPr lang="it-IT" sz="2400" i="1" dirty="0">
                <a:latin typeface="Arial" panose="020B0604020202020204" pitchFamily="34" charset="0"/>
                <a:cs typeface="Arial" panose="020B0604020202020204" pitchFamily="34" charset="0"/>
              </a:rPr>
              <a:t> in design</a:t>
            </a:r>
            <a:r>
              <a:rPr lang="it-IT" sz="2400" dirty="0">
                <a:latin typeface="Arial" panose="020B0604020202020204" pitchFamily="34" charset="0"/>
                <a:cs typeface="Arial" panose="020B0604020202020204" pitchFamily="34" charset="0"/>
              </a:rPr>
              <a:t>, </a:t>
            </a:r>
          </a:p>
          <a:p>
            <a:pPr algn="r"/>
            <a:r>
              <a:rPr lang="it-IT" sz="2400" dirty="0">
                <a:latin typeface="Arial" panose="020B0604020202020204" pitchFamily="34" charset="0"/>
                <a:cs typeface="Arial" panose="020B0604020202020204" pitchFamily="34" charset="0"/>
              </a:rPr>
              <a:t>Cooper-Hewitt </a:t>
            </a:r>
            <a:r>
              <a:rPr lang="it-IT" sz="2400" dirty="0" err="1">
                <a:latin typeface="Arial" panose="020B0604020202020204" pitchFamily="34" charset="0"/>
                <a:cs typeface="Arial" panose="020B0604020202020204" pitchFamily="34" charset="0"/>
              </a:rPr>
              <a:t>Museum</a:t>
            </a:r>
            <a:r>
              <a:rPr lang="it-IT" sz="2400" dirty="0">
                <a:latin typeface="Arial" panose="020B0604020202020204" pitchFamily="34" charset="0"/>
                <a:cs typeface="Arial" panose="020B0604020202020204" pitchFamily="34" charset="0"/>
              </a:rPr>
              <a:t>, 2019)</a:t>
            </a:r>
          </a:p>
          <a:p>
            <a:endParaRPr lang="it-I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9944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E565D927-70BD-EF4B-8CEA-B4355AFB9FD0}"/>
              </a:ext>
            </a:extLst>
          </p:cNvPr>
          <p:cNvSpPr/>
          <p:nvPr/>
        </p:nvSpPr>
        <p:spPr>
          <a:xfrm>
            <a:off x="0" y="0"/>
            <a:ext cx="9144000" cy="6858000"/>
          </a:xfrm>
          <a:prstGeom prst="rect">
            <a:avLst/>
          </a:prstGeom>
          <a:solidFill>
            <a:srgbClr val="73A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3"/>
          <p:cNvSpPr>
            <a:spLocks noChangeArrowheads="1"/>
          </p:cNvSpPr>
          <p:nvPr/>
        </p:nvSpPr>
        <p:spPr bwMode="auto">
          <a:xfrm>
            <a:off x="4787900" y="5296450"/>
            <a:ext cx="403225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it-IT" sz="1500" i="1" dirty="0">
                <a:solidFill>
                  <a:schemeClr val="bg1"/>
                </a:solidFill>
                <a:latin typeface="Arial"/>
                <a:cs typeface="Arial"/>
              </a:rPr>
              <a:t>Nature </a:t>
            </a:r>
            <a:r>
              <a:rPr lang="it-IT" sz="1500" i="1" dirty="0" err="1">
                <a:solidFill>
                  <a:schemeClr val="bg1"/>
                </a:solidFill>
                <a:latin typeface="Arial"/>
                <a:cs typeface="Arial"/>
              </a:rPr>
              <a:t>collaborations</a:t>
            </a:r>
            <a:r>
              <a:rPr lang="it-IT" sz="1500" i="1" dirty="0">
                <a:solidFill>
                  <a:schemeClr val="bg1"/>
                </a:solidFill>
                <a:latin typeface="Arial"/>
                <a:cs typeface="Arial"/>
              </a:rPr>
              <a:t> in design,</a:t>
            </a:r>
            <a:r>
              <a:rPr lang="it-IT" sz="1500" dirty="0">
                <a:solidFill>
                  <a:schemeClr val="bg1"/>
                </a:solidFill>
                <a:latin typeface="Arial"/>
                <a:cs typeface="Arial"/>
              </a:rPr>
              <a:t> Cooper-Hewitt </a:t>
            </a:r>
            <a:r>
              <a:rPr lang="it-IT" sz="1500" dirty="0" err="1">
                <a:solidFill>
                  <a:schemeClr val="bg1"/>
                </a:solidFill>
                <a:latin typeface="Arial"/>
                <a:cs typeface="Arial"/>
              </a:rPr>
              <a:t>Museum</a:t>
            </a:r>
            <a:endParaRPr lang="fr-FR" sz="1500" b="1" dirty="0">
              <a:solidFill>
                <a:schemeClr val="bg1"/>
              </a:solidFill>
              <a:latin typeface="Arial"/>
              <a:ea typeface="MS PGothic" charset="0"/>
              <a:cs typeface="Arial"/>
            </a:endParaRPr>
          </a:p>
        </p:txBody>
      </p:sp>
      <p:pic>
        <p:nvPicPr>
          <p:cNvPr id="7" name="Immagine 1" descr="Nature_CollaborationsInDesign_COVER_we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4538" y="908050"/>
            <a:ext cx="3540125" cy="4911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031212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2F0B714-5D56-5F4E-800D-E6ED08B0179C}"/>
              </a:ext>
            </a:extLst>
          </p:cNvPr>
          <p:cNvSpPr txBox="1"/>
          <p:nvPr/>
        </p:nvSpPr>
        <p:spPr>
          <a:xfrm>
            <a:off x="685799" y="2107503"/>
            <a:ext cx="8116965" cy="2616101"/>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Rispetto alle problematiche ambientali</a:t>
            </a:r>
            <a:r>
              <a:rPr lang="it-IT" sz="2400" b="1" dirty="0">
                <a:latin typeface="Arial" panose="020B0604020202020204" pitchFamily="34" charset="0"/>
                <a:cs typeface="Arial" panose="020B0604020202020204" pitchFamily="34" charset="0"/>
              </a:rPr>
              <a:t>, il design è in parte causa, in parte soluzione</a:t>
            </a:r>
            <a:r>
              <a:rPr lang="it-IT" sz="2400" dirty="0">
                <a:latin typeface="Arial" panose="020B0604020202020204" pitchFamily="34" charset="0"/>
                <a:cs typeface="Arial" panose="020B0604020202020204" pitchFamily="34" charset="0"/>
              </a:rPr>
              <a:t>.</a:t>
            </a:r>
          </a:p>
          <a:p>
            <a:endParaRPr lang="it-IT" sz="2400" dirty="0">
              <a:latin typeface="Arial" panose="020B0604020202020204" pitchFamily="34" charset="0"/>
              <a:cs typeface="Arial" panose="020B0604020202020204" pitchFamily="34" charset="0"/>
            </a:endParaRPr>
          </a:p>
          <a:p>
            <a:r>
              <a:rPr lang="it-IT" sz="2400" dirty="0">
                <a:latin typeface="Arial" panose="020B0604020202020204" pitchFamily="34" charset="0"/>
                <a:cs typeface="Arial" panose="020B0604020202020204" pitchFamily="34" charset="0"/>
              </a:rPr>
              <a:t>Progettista come “</a:t>
            </a:r>
            <a:r>
              <a:rPr lang="it-IT" sz="2400" b="1" dirty="0">
                <a:latin typeface="Arial" panose="020B0604020202020204" pitchFamily="34" charset="0"/>
                <a:cs typeface="Arial" panose="020B0604020202020204" pitchFamily="34" charset="0"/>
              </a:rPr>
              <a:t>demiurgo debole</a:t>
            </a:r>
            <a:r>
              <a:rPr lang="it-IT" sz="2400" dirty="0">
                <a:latin typeface="Arial" panose="020B0604020202020204" pitchFamily="34" charset="0"/>
                <a:cs typeface="Arial" panose="020B0604020202020204" pitchFamily="34" charset="0"/>
              </a:rPr>
              <a:t>.”</a:t>
            </a:r>
          </a:p>
          <a:p>
            <a:endParaRPr lang="it-IT" sz="2400" dirty="0">
              <a:latin typeface="Arial" panose="020B0604020202020204" pitchFamily="34" charset="0"/>
              <a:cs typeface="Arial" panose="020B0604020202020204" pitchFamily="34" charset="0"/>
            </a:endParaRPr>
          </a:p>
          <a:p>
            <a:pPr algn="r"/>
            <a:r>
              <a:rPr lang="it-IT" sz="2400" dirty="0">
                <a:latin typeface="Arial" panose="020B0604020202020204" pitchFamily="34" charset="0"/>
                <a:cs typeface="Arial" panose="020B0604020202020204" pitchFamily="34" charset="0"/>
              </a:rPr>
              <a:t>(Ezio Manzini, 1990)</a:t>
            </a:r>
          </a:p>
          <a:p>
            <a:endParaRPr lang="it-I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3997054"/>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454</TotalTime>
  <Words>902</Words>
  <Application>Microsoft Macintosh PowerPoint</Application>
  <PresentationFormat>Presentazione su schermo (4:3)</PresentationFormat>
  <Paragraphs>78</Paragraphs>
  <Slides>21</Slides>
  <Notes>14</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21</vt:i4>
      </vt:variant>
    </vt:vector>
  </HeadingPairs>
  <TitlesOfParts>
    <vt:vector size="28" baseType="lpstr">
      <vt:lpstr>ＭＳ Ｐゴシック</vt:lpstr>
      <vt:lpstr>ＭＳ Ｐゴシック</vt:lpstr>
      <vt:lpstr>ヒラギノ角ゴ ProN W3</vt: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Ambra Quercioli</dc:creator>
  <cp:lastModifiedBy>Microsoft Office User</cp:lastModifiedBy>
  <cp:revision>43</cp:revision>
  <dcterms:created xsi:type="dcterms:W3CDTF">2019-12-05T08:53:39Z</dcterms:created>
  <dcterms:modified xsi:type="dcterms:W3CDTF">2020-04-03T05:53:40Z</dcterms:modified>
</cp:coreProperties>
</file>